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1" r:id="rId3"/>
    <p:sldId id="262" r:id="rId4"/>
    <p:sldId id="264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1B8"/>
    <a:srgbClr val="093D58"/>
    <a:srgbClr val="FFCC00"/>
    <a:srgbClr val="3EAB35"/>
    <a:srgbClr val="9AD5E8"/>
    <a:srgbClr val="E63312"/>
    <a:srgbClr val="79C4CD"/>
    <a:srgbClr val="FDE193"/>
    <a:srgbClr val="E27353"/>
    <a:srgbClr val="A3D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D6DE5-8DE7-44E5-B1F5-C475F2596001}" type="doc">
      <dgm:prSet loTypeId="urn:microsoft.com/office/officeart/2005/8/layout/pyramid4" loCatId="pyramid" qsTypeId="urn:microsoft.com/office/officeart/2005/8/quickstyle/3d3" qsCatId="3D" csTypeId="urn:microsoft.com/office/officeart/2005/8/colors/accent1_3" csCatId="accent1" phldr="1"/>
      <dgm:spPr>
        <a:scene3d>
          <a:camera prst="orthographicFront"/>
          <a:lightRig rig="contrasting" dir="t"/>
        </a:scene3d>
      </dgm:spPr>
      <dgm:t>
        <a:bodyPr/>
        <a:lstStyle/>
        <a:p>
          <a:endParaRPr lang="de-DE"/>
        </a:p>
      </dgm:t>
    </dgm:pt>
    <dgm:pt modelId="{E5B64C71-6E1D-476C-9C94-48A37535E30F}">
      <dgm:prSet phldrT="[Text]" custT="1"/>
      <dgm:spPr>
        <a:solidFill>
          <a:srgbClr val="9AD5E8"/>
        </a:solidFill>
        <a:effectLst/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sz="1400" b="0" dirty="0" smtClean="0">
              <a:solidFill>
                <a:srgbClr val="093D58"/>
              </a:solidFill>
            </a:rPr>
            <a:t>Joint Calls</a:t>
          </a:r>
          <a:endParaRPr lang="de-DE" sz="1400" b="0" dirty="0">
            <a:solidFill>
              <a:srgbClr val="093D58"/>
            </a:solidFill>
          </a:endParaRPr>
        </a:p>
      </dgm:t>
    </dgm:pt>
    <dgm:pt modelId="{6D868816-DBE1-48DE-9184-C9E10B629AF1}" type="parTrans" cxnId="{1F08C7BB-E1ED-4F21-9651-909202BA452A}">
      <dgm:prSet/>
      <dgm:spPr/>
      <dgm:t>
        <a:bodyPr/>
        <a:lstStyle/>
        <a:p>
          <a:endParaRPr lang="de-DE" sz="2400"/>
        </a:p>
      </dgm:t>
    </dgm:pt>
    <dgm:pt modelId="{8B81E176-88DB-4969-AC71-2128BEEC8C9D}" type="sibTrans" cxnId="{1F08C7BB-E1ED-4F21-9651-909202BA452A}">
      <dgm:prSet/>
      <dgm:spPr/>
      <dgm:t>
        <a:bodyPr/>
        <a:lstStyle/>
        <a:p>
          <a:endParaRPr lang="de-DE" sz="2400"/>
        </a:p>
      </dgm:t>
    </dgm:pt>
    <dgm:pt modelId="{9C798ED4-C5D1-4EE0-8B8D-9FE1176D59F5}">
      <dgm:prSet phldrT="[Text]" custT="1"/>
      <dgm:spPr>
        <a:solidFill>
          <a:srgbClr val="9AD5E8"/>
        </a:solidFill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sz="1400" dirty="0" smtClean="0"/>
            <a:t> </a:t>
          </a:r>
          <a:endParaRPr lang="de-DE" sz="1400" dirty="0"/>
        </a:p>
      </dgm:t>
    </dgm:pt>
    <dgm:pt modelId="{81D78E45-5C3F-49F8-B0E5-2620AD6EE9FA}" type="parTrans" cxnId="{810ED71D-E0F4-4FAD-AC83-3187461AA2A1}">
      <dgm:prSet/>
      <dgm:spPr/>
      <dgm:t>
        <a:bodyPr/>
        <a:lstStyle/>
        <a:p>
          <a:endParaRPr lang="de-DE" sz="2400"/>
        </a:p>
      </dgm:t>
    </dgm:pt>
    <dgm:pt modelId="{71DA4411-23AF-4606-9A41-0713A5CF0C38}" type="sibTrans" cxnId="{810ED71D-E0F4-4FAD-AC83-3187461AA2A1}">
      <dgm:prSet/>
      <dgm:spPr/>
      <dgm:t>
        <a:bodyPr/>
        <a:lstStyle/>
        <a:p>
          <a:endParaRPr lang="de-DE" sz="2400"/>
        </a:p>
      </dgm:t>
    </dgm:pt>
    <dgm:pt modelId="{E331ACF2-212C-4BFC-8760-E4CBF548D710}">
      <dgm:prSet phldrT="[Text]" custT="1"/>
      <dgm:spPr>
        <a:solidFill>
          <a:srgbClr val="9AD5E8"/>
        </a:solidFill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sz="1400" dirty="0" smtClean="0"/>
            <a:t>  </a:t>
          </a:r>
        </a:p>
      </dgm:t>
    </dgm:pt>
    <dgm:pt modelId="{B351D780-607C-43B9-836E-00E826A91EE6}" type="parTrans" cxnId="{11371688-9FF8-4877-811E-D0ECBDC46927}">
      <dgm:prSet/>
      <dgm:spPr/>
      <dgm:t>
        <a:bodyPr/>
        <a:lstStyle/>
        <a:p>
          <a:endParaRPr lang="de-DE" sz="2400"/>
        </a:p>
      </dgm:t>
    </dgm:pt>
    <dgm:pt modelId="{59B1EB3E-51F7-4EC0-8668-8677FF780253}" type="sibTrans" cxnId="{11371688-9FF8-4877-811E-D0ECBDC46927}">
      <dgm:prSet/>
      <dgm:spPr/>
      <dgm:t>
        <a:bodyPr/>
        <a:lstStyle/>
        <a:p>
          <a:endParaRPr lang="de-DE" sz="2400"/>
        </a:p>
      </dgm:t>
    </dgm:pt>
    <dgm:pt modelId="{8F38FFA6-0BAF-4488-9879-DCB6EFF153D3}">
      <dgm:prSet phldrT="[Text]" custT="1"/>
      <dgm:spPr>
        <a:solidFill>
          <a:srgbClr val="9AD5E8"/>
        </a:solidFill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pPr algn="ctr"/>
          <a:r>
            <a:rPr lang="de-DE" sz="1400" dirty="0" smtClean="0"/>
            <a:t> </a:t>
          </a:r>
          <a:endParaRPr lang="de-DE" sz="1400" dirty="0"/>
        </a:p>
      </dgm:t>
    </dgm:pt>
    <dgm:pt modelId="{C51486C5-D27D-47DF-80E2-3235ED112C11}" type="parTrans" cxnId="{4B02CDAC-3DAD-49ED-A3BD-F093C45B8FE7}">
      <dgm:prSet/>
      <dgm:spPr/>
      <dgm:t>
        <a:bodyPr/>
        <a:lstStyle/>
        <a:p>
          <a:endParaRPr lang="de-DE" sz="2400"/>
        </a:p>
      </dgm:t>
    </dgm:pt>
    <dgm:pt modelId="{489BF17C-E20F-4EF8-8174-8E567C705726}" type="sibTrans" cxnId="{4B02CDAC-3DAD-49ED-A3BD-F093C45B8FE7}">
      <dgm:prSet/>
      <dgm:spPr/>
      <dgm:t>
        <a:bodyPr/>
        <a:lstStyle/>
        <a:p>
          <a:endParaRPr lang="de-DE" sz="2400"/>
        </a:p>
      </dgm:t>
    </dgm:pt>
    <dgm:pt modelId="{FA65D845-6AFC-457C-838F-7FB9F11F4713}">
      <dgm:prSet phldrT="[Text]" custT="1"/>
      <dgm:spPr>
        <a:solidFill>
          <a:srgbClr val="9AD5E8"/>
        </a:solidFill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sz="1400" dirty="0" smtClean="0"/>
            <a:t> </a:t>
          </a:r>
          <a:endParaRPr lang="de-DE" sz="1400" dirty="0"/>
        </a:p>
      </dgm:t>
    </dgm:pt>
    <dgm:pt modelId="{CC940FFE-1B22-49B5-A44D-B0C9615BA699}" type="parTrans" cxnId="{17F49D1D-CD35-4E43-904C-CB13A6FE53FF}">
      <dgm:prSet/>
      <dgm:spPr/>
      <dgm:t>
        <a:bodyPr/>
        <a:lstStyle/>
        <a:p>
          <a:endParaRPr lang="de-DE" sz="2400"/>
        </a:p>
      </dgm:t>
    </dgm:pt>
    <dgm:pt modelId="{15AD9B19-E154-4AE7-A256-BC8A61ED1F0E}" type="sibTrans" cxnId="{17F49D1D-CD35-4E43-904C-CB13A6FE53FF}">
      <dgm:prSet/>
      <dgm:spPr/>
      <dgm:t>
        <a:bodyPr/>
        <a:lstStyle/>
        <a:p>
          <a:endParaRPr lang="de-DE" sz="2400"/>
        </a:p>
      </dgm:t>
    </dgm:pt>
    <dgm:pt modelId="{D65C44E4-8F30-45BA-81FF-854ABAB73247}">
      <dgm:prSet phldrT="[Text]" custT="1"/>
      <dgm:spPr>
        <a:solidFill>
          <a:srgbClr val="9AD5E8"/>
        </a:solidFill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sz="1400" dirty="0" smtClean="0"/>
            <a:t> </a:t>
          </a:r>
          <a:endParaRPr lang="de-DE" sz="1400" dirty="0"/>
        </a:p>
      </dgm:t>
    </dgm:pt>
    <dgm:pt modelId="{479A46FD-678D-4A96-86AA-D5B9B8A9F603}" type="parTrans" cxnId="{2FC65CD8-FE13-4C89-9D1D-7D14ECBAB128}">
      <dgm:prSet/>
      <dgm:spPr/>
      <dgm:t>
        <a:bodyPr/>
        <a:lstStyle/>
        <a:p>
          <a:endParaRPr lang="de-DE" sz="2400"/>
        </a:p>
      </dgm:t>
    </dgm:pt>
    <dgm:pt modelId="{189FBEB0-62DD-4C47-86AD-7508F52179DE}" type="sibTrans" cxnId="{2FC65CD8-FE13-4C89-9D1D-7D14ECBAB128}">
      <dgm:prSet/>
      <dgm:spPr/>
      <dgm:t>
        <a:bodyPr/>
        <a:lstStyle/>
        <a:p>
          <a:endParaRPr lang="de-DE" sz="2400"/>
        </a:p>
      </dgm:t>
    </dgm:pt>
    <dgm:pt modelId="{833647A3-018E-4E63-8EFE-288E01CDD4A0}">
      <dgm:prSet phldrT="[Text]" custT="1"/>
      <dgm:spPr>
        <a:solidFill>
          <a:srgbClr val="9AD5E8"/>
        </a:solidFill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sz="1400" dirty="0" smtClean="0"/>
            <a:t> </a:t>
          </a:r>
          <a:endParaRPr lang="de-DE" sz="1400" dirty="0"/>
        </a:p>
      </dgm:t>
    </dgm:pt>
    <dgm:pt modelId="{B1BE1486-7D21-4902-B614-4DB6DFE7FF33}" type="parTrans" cxnId="{422E79F6-7F8E-4394-A9A9-C5CC5FC898A0}">
      <dgm:prSet/>
      <dgm:spPr/>
      <dgm:t>
        <a:bodyPr/>
        <a:lstStyle/>
        <a:p>
          <a:endParaRPr lang="de-DE" sz="2400"/>
        </a:p>
      </dgm:t>
    </dgm:pt>
    <dgm:pt modelId="{51EDE283-06E8-48AD-8DF1-4A338FFA6F5E}" type="sibTrans" cxnId="{422E79F6-7F8E-4394-A9A9-C5CC5FC898A0}">
      <dgm:prSet/>
      <dgm:spPr/>
      <dgm:t>
        <a:bodyPr/>
        <a:lstStyle/>
        <a:p>
          <a:endParaRPr lang="de-DE" sz="2400"/>
        </a:p>
      </dgm:t>
    </dgm:pt>
    <dgm:pt modelId="{687196BF-4001-4B3E-82AF-C21A787E1687}">
      <dgm:prSet phldrT="[Text]" custT="1"/>
      <dgm:spPr>
        <a:solidFill>
          <a:srgbClr val="9AD5E8"/>
        </a:solidFill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r>
            <a:rPr lang="de-DE" sz="1400" dirty="0" smtClean="0"/>
            <a:t> </a:t>
          </a:r>
          <a:endParaRPr lang="de-DE" sz="1400" dirty="0"/>
        </a:p>
      </dgm:t>
    </dgm:pt>
    <dgm:pt modelId="{618D9CB5-F01A-486B-B841-36A028958510}" type="parTrans" cxnId="{6FD3A453-0D71-4DD5-A045-CBED8B9A8793}">
      <dgm:prSet/>
      <dgm:spPr/>
      <dgm:t>
        <a:bodyPr/>
        <a:lstStyle/>
        <a:p>
          <a:endParaRPr lang="de-DE" sz="2400"/>
        </a:p>
      </dgm:t>
    </dgm:pt>
    <dgm:pt modelId="{F82DDF42-0142-4CF7-A28A-4E37738AE192}" type="sibTrans" cxnId="{6FD3A453-0D71-4DD5-A045-CBED8B9A8793}">
      <dgm:prSet/>
      <dgm:spPr/>
      <dgm:t>
        <a:bodyPr/>
        <a:lstStyle/>
        <a:p>
          <a:endParaRPr lang="de-DE" sz="2400"/>
        </a:p>
      </dgm:t>
    </dgm:pt>
    <dgm:pt modelId="{1B7FD6CC-A71B-4FA2-9343-263BCF4E5F23}" type="pres">
      <dgm:prSet presAssocID="{98DD6DE5-8DE7-44E5-B1F5-C475F259600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CCC8889-105E-49B5-95B3-FD4EAADC15EE}" type="pres">
      <dgm:prSet presAssocID="{98DD6DE5-8DE7-44E5-B1F5-C475F2596001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093C26-142E-4B1A-ABF8-73006C7890AD}" type="pres">
      <dgm:prSet presAssocID="{98DD6DE5-8DE7-44E5-B1F5-C475F2596001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7C14BB-522D-487D-B0DE-B3A0C5A0B927}" type="pres">
      <dgm:prSet presAssocID="{98DD6DE5-8DE7-44E5-B1F5-C475F2596001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76D92B-2300-4779-B6E8-AC9EDDD0606B}" type="pres">
      <dgm:prSet presAssocID="{98DD6DE5-8DE7-44E5-B1F5-C475F2596001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CDC6C8-E693-4E38-9AC3-DBD8E5626C44}" type="pres">
      <dgm:prSet presAssocID="{98DD6DE5-8DE7-44E5-B1F5-C475F2596001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624EBB-FE9C-4814-B794-DB4B26FEDF69}" type="pres">
      <dgm:prSet presAssocID="{98DD6DE5-8DE7-44E5-B1F5-C475F2596001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F135C9-7351-4934-9102-BEF5E3294DAB}" type="pres">
      <dgm:prSet presAssocID="{98DD6DE5-8DE7-44E5-B1F5-C475F2596001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19D475-6471-474F-8F49-2B2EEA228207}" type="pres">
      <dgm:prSet presAssocID="{98DD6DE5-8DE7-44E5-B1F5-C475F2596001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B48EFA-30DD-44A4-ACB2-873254925FC6}" type="pres">
      <dgm:prSet presAssocID="{98DD6DE5-8DE7-44E5-B1F5-C475F2596001}" presName="triangle9" presStyleLbl="node1" presStyleIdx="8" presStyleCnt="9">
        <dgm:presLayoutVars>
          <dgm:bulletEnabled val="1"/>
        </dgm:presLayoutVars>
      </dgm:prSet>
      <dgm:spPr>
        <a:solidFill>
          <a:srgbClr val="9AD5E8"/>
        </a:solidFill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endParaRPr lang="de-DE"/>
        </a:p>
      </dgm:t>
    </dgm:pt>
  </dgm:ptLst>
  <dgm:cxnLst>
    <dgm:cxn modelId="{57818F95-FFB0-5B4E-9037-2BFB2FB3BE85}" type="presOf" srcId="{9C798ED4-C5D1-4EE0-8B8D-9FE1176D59F5}" destId="{0B093C26-142E-4B1A-ABF8-73006C7890AD}" srcOrd="0" destOrd="0" presId="urn:microsoft.com/office/officeart/2005/8/layout/pyramid4"/>
    <dgm:cxn modelId="{ADAE7A49-228C-0245-8123-13898E82B398}" type="presOf" srcId="{FA65D845-6AFC-457C-838F-7FB9F11F4713}" destId="{63CDC6C8-E693-4E38-9AC3-DBD8E5626C44}" srcOrd="0" destOrd="0" presId="urn:microsoft.com/office/officeart/2005/8/layout/pyramid4"/>
    <dgm:cxn modelId="{11371688-9FF8-4877-811E-D0ECBDC46927}" srcId="{98DD6DE5-8DE7-44E5-B1F5-C475F2596001}" destId="{E331ACF2-212C-4BFC-8760-E4CBF548D710}" srcOrd="2" destOrd="0" parTransId="{B351D780-607C-43B9-836E-00E826A91EE6}" sibTransId="{59B1EB3E-51F7-4EC0-8668-8677FF780253}"/>
    <dgm:cxn modelId="{810ED71D-E0F4-4FAD-AC83-3187461AA2A1}" srcId="{98DD6DE5-8DE7-44E5-B1F5-C475F2596001}" destId="{9C798ED4-C5D1-4EE0-8B8D-9FE1176D59F5}" srcOrd="1" destOrd="0" parTransId="{81D78E45-5C3F-49F8-B0E5-2620AD6EE9FA}" sibTransId="{71DA4411-23AF-4606-9A41-0713A5CF0C38}"/>
    <dgm:cxn modelId="{62A584B6-AEEF-C64E-881A-B5908259B592}" type="presOf" srcId="{98DD6DE5-8DE7-44E5-B1F5-C475F2596001}" destId="{1B7FD6CC-A71B-4FA2-9343-263BCF4E5F23}" srcOrd="0" destOrd="0" presId="urn:microsoft.com/office/officeart/2005/8/layout/pyramid4"/>
    <dgm:cxn modelId="{F0BD2033-CF74-5542-A3AB-CD4F8A2A272D}" type="presOf" srcId="{833647A3-018E-4E63-8EFE-288E01CDD4A0}" destId="{5FF135C9-7351-4934-9102-BEF5E3294DAB}" srcOrd="0" destOrd="0" presId="urn:microsoft.com/office/officeart/2005/8/layout/pyramid4"/>
    <dgm:cxn modelId="{6FD3A453-0D71-4DD5-A045-CBED8B9A8793}" srcId="{98DD6DE5-8DE7-44E5-B1F5-C475F2596001}" destId="{687196BF-4001-4B3E-82AF-C21A787E1687}" srcOrd="7" destOrd="0" parTransId="{618D9CB5-F01A-486B-B841-36A028958510}" sibTransId="{F82DDF42-0142-4CF7-A28A-4E37738AE192}"/>
    <dgm:cxn modelId="{17F49D1D-CD35-4E43-904C-CB13A6FE53FF}" srcId="{98DD6DE5-8DE7-44E5-B1F5-C475F2596001}" destId="{FA65D845-6AFC-457C-838F-7FB9F11F4713}" srcOrd="4" destOrd="0" parTransId="{CC940FFE-1B22-49B5-A44D-B0C9615BA699}" sibTransId="{15AD9B19-E154-4AE7-A256-BC8A61ED1F0E}"/>
    <dgm:cxn modelId="{09E154C1-7960-C64C-929D-B6955329B4BE}" type="presOf" srcId="{E5B64C71-6E1D-476C-9C94-48A37535E30F}" destId="{6CCC8889-105E-49B5-95B3-FD4EAADC15EE}" srcOrd="0" destOrd="0" presId="urn:microsoft.com/office/officeart/2005/8/layout/pyramid4"/>
    <dgm:cxn modelId="{207A1EE3-F546-8A4E-8D6E-BA49EF1F8D15}" type="presOf" srcId="{E331ACF2-212C-4BFC-8760-E4CBF548D710}" destId="{387C14BB-522D-487D-B0DE-B3A0C5A0B927}" srcOrd="0" destOrd="0" presId="urn:microsoft.com/office/officeart/2005/8/layout/pyramid4"/>
    <dgm:cxn modelId="{1F5FD31F-AC6E-3A44-9A65-C49983B72C26}" type="presOf" srcId="{D65C44E4-8F30-45BA-81FF-854ABAB73247}" destId="{77624EBB-FE9C-4814-B794-DB4B26FEDF69}" srcOrd="0" destOrd="0" presId="urn:microsoft.com/office/officeart/2005/8/layout/pyramid4"/>
    <dgm:cxn modelId="{1F08C7BB-E1ED-4F21-9651-909202BA452A}" srcId="{98DD6DE5-8DE7-44E5-B1F5-C475F2596001}" destId="{E5B64C71-6E1D-476C-9C94-48A37535E30F}" srcOrd="0" destOrd="0" parTransId="{6D868816-DBE1-48DE-9184-C9E10B629AF1}" sibTransId="{8B81E176-88DB-4969-AC71-2128BEEC8C9D}"/>
    <dgm:cxn modelId="{2FC65CD8-FE13-4C89-9D1D-7D14ECBAB128}" srcId="{98DD6DE5-8DE7-44E5-B1F5-C475F2596001}" destId="{D65C44E4-8F30-45BA-81FF-854ABAB73247}" srcOrd="5" destOrd="0" parTransId="{479A46FD-678D-4A96-86AA-D5B9B8A9F603}" sibTransId="{189FBEB0-62DD-4C47-86AD-7508F52179DE}"/>
    <dgm:cxn modelId="{422E79F6-7F8E-4394-A9A9-C5CC5FC898A0}" srcId="{98DD6DE5-8DE7-44E5-B1F5-C475F2596001}" destId="{833647A3-018E-4E63-8EFE-288E01CDD4A0}" srcOrd="6" destOrd="0" parTransId="{B1BE1486-7D21-4902-B614-4DB6DFE7FF33}" sibTransId="{51EDE283-06E8-48AD-8DF1-4A338FFA6F5E}"/>
    <dgm:cxn modelId="{557F13D5-E552-3D4F-8706-BD8B33E8E6F4}" type="presOf" srcId="{8F38FFA6-0BAF-4488-9879-DCB6EFF153D3}" destId="{CB76D92B-2300-4779-B6E8-AC9EDDD0606B}" srcOrd="0" destOrd="0" presId="urn:microsoft.com/office/officeart/2005/8/layout/pyramid4"/>
    <dgm:cxn modelId="{EA6BF29D-9D43-6844-A7EA-C165CA9FBCA2}" type="presOf" srcId="{687196BF-4001-4B3E-82AF-C21A787E1687}" destId="{F119D475-6471-474F-8F49-2B2EEA228207}" srcOrd="0" destOrd="0" presId="urn:microsoft.com/office/officeart/2005/8/layout/pyramid4"/>
    <dgm:cxn modelId="{4B02CDAC-3DAD-49ED-A3BD-F093C45B8FE7}" srcId="{98DD6DE5-8DE7-44E5-B1F5-C475F2596001}" destId="{8F38FFA6-0BAF-4488-9879-DCB6EFF153D3}" srcOrd="3" destOrd="0" parTransId="{C51486C5-D27D-47DF-80E2-3235ED112C11}" sibTransId="{489BF17C-E20F-4EF8-8174-8E567C705726}"/>
    <dgm:cxn modelId="{A2ED2B59-1F84-D844-84AA-69311DF99D83}" type="presParOf" srcId="{1B7FD6CC-A71B-4FA2-9343-263BCF4E5F23}" destId="{6CCC8889-105E-49B5-95B3-FD4EAADC15EE}" srcOrd="0" destOrd="0" presId="urn:microsoft.com/office/officeart/2005/8/layout/pyramid4"/>
    <dgm:cxn modelId="{DE4AB7D7-43B6-8946-9E93-29F6DF6789F1}" type="presParOf" srcId="{1B7FD6CC-A71B-4FA2-9343-263BCF4E5F23}" destId="{0B093C26-142E-4B1A-ABF8-73006C7890AD}" srcOrd="1" destOrd="0" presId="urn:microsoft.com/office/officeart/2005/8/layout/pyramid4"/>
    <dgm:cxn modelId="{96857B68-8A48-D146-B2DB-CEA2833BD156}" type="presParOf" srcId="{1B7FD6CC-A71B-4FA2-9343-263BCF4E5F23}" destId="{387C14BB-522D-487D-B0DE-B3A0C5A0B927}" srcOrd="2" destOrd="0" presId="urn:microsoft.com/office/officeart/2005/8/layout/pyramid4"/>
    <dgm:cxn modelId="{6DF47D64-7977-9C44-8E90-AD7FA92998CF}" type="presParOf" srcId="{1B7FD6CC-A71B-4FA2-9343-263BCF4E5F23}" destId="{CB76D92B-2300-4779-B6E8-AC9EDDD0606B}" srcOrd="3" destOrd="0" presId="urn:microsoft.com/office/officeart/2005/8/layout/pyramid4"/>
    <dgm:cxn modelId="{95E6E45B-0FFD-A04C-AAA5-7C1CE1ED27D2}" type="presParOf" srcId="{1B7FD6CC-A71B-4FA2-9343-263BCF4E5F23}" destId="{63CDC6C8-E693-4E38-9AC3-DBD8E5626C44}" srcOrd="4" destOrd="0" presId="urn:microsoft.com/office/officeart/2005/8/layout/pyramid4"/>
    <dgm:cxn modelId="{71687131-7562-9846-9003-79DDFAFA5CD2}" type="presParOf" srcId="{1B7FD6CC-A71B-4FA2-9343-263BCF4E5F23}" destId="{77624EBB-FE9C-4814-B794-DB4B26FEDF69}" srcOrd="5" destOrd="0" presId="urn:microsoft.com/office/officeart/2005/8/layout/pyramid4"/>
    <dgm:cxn modelId="{AB9F3C26-F665-C142-9316-EFDB7787E27C}" type="presParOf" srcId="{1B7FD6CC-A71B-4FA2-9343-263BCF4E5F23}" destId="{5FF135C9-7351-4934-9102-BEF5E3294DAB}" srcOrd="6" destOrd="0" presId="urn:microsoft.com/office/officeart/2005/8/layout/pyramid4"/>
    <dgm:cxn modelId="{61AAD3A5-0728-F94F-8C9E-FD9F8683137D}" type="presParOf" srcId="{1B7FD6CC-A71B-4FA2-9343-263BCF4E5F23}" destId="{F119D475-6471-474F-8F49-2B2EEA228207}" srcOrd="7" destOrd="0" presId="urn:microsoft.com/office/officeart/2005/8/layout/pyramid4"/>
    <dgm:cxn modelId="{EF1B88DE-E9F9-6D41-AE1A-3A69521AE2F5}" type="presParOf" srcId="{1B7FD6CC-A71B-4FA2-9343-263BCF4E5F23}" destId="{FDB48EFA-30DD-44A4-ACB2-873254925FC6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C8889-105E-49B5-95B3-FD4EAADC15EE}">
      <dsp:nvSpPr>
        <dsp:cNvPr id="0" name=""/>
        <dsp:cNvSpPr/>
      </dsp:nvSpPr>
      <dsp:spPr>
        <a:xfrm>
          <a:off x="2405063" y="27494"/>
          <a:ext cx="1814609" cy="1814609"/>
        </a:xfrm>
        <a:prstGeom prst="triangle">
          <a:avLst/>
        </a:prstGeom>
        <a:solidFill>
          <a:srgbClr val="9AD5E8"/>
        </a:solidFill>
        <a:ln>
          <a:noFill/>
        </a:ln>
        <a:effectLst/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solidFill>
                <a:srgbClr val="093D58"/>
              </a:solidFill>
            </a:rPr>
            <a:t>Joint Calls</a:t>
          </a:r>
          <a:endParaRPr lang="de-DE" sz="1400" b="0" kern="1200" dirty="0">
            <a:solidFill>
              <a:srgbClr val="093D58"/>
            </a:solidFill>
          </a:endParaRPr>
        </a:p>
      </dsp:txBody>
      <dsp:txXfrm>
        <a:off x="2858715" y="934799"/>
        <a:ext cx="907305" cy="907304"/>
      </dsp:txXfrm>
    </dsp:sp>
    <dsp:sp modelId="{0B093C26-142E-4B1A-ABF8-73006C7890AD}">
      <dsp:nvSpPr>
        <dsp:cNvPr id="0" name=""/>
        <dsp:cNvSpPr/>
      </dsp:nvSpPr>
      <dsp:spPr>
        <a:xfrm>
          <a:off x="1497758" y="1842103"/>
          <a:ext cx="1814609" cy="1814609"/>
        </a:xfrm>
        <a:prstGeom prst="triangle">
          <a:avLst/>
        </a:prstGeom>
        <a:solidFill>
          <a:srgbClr val="9AD5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</a:t>
          </a:r>
          <a:endParaRPr lang="de-DE" sz="1400" kern="1200" dirty="0"/>
        </a:p>
      </dsp:txBody>
      <dsp:txXfrm>
        <a:off x="1951410" y="2749408"/>
        <a:ext cx="907305" cy="907304"/>
      </dsp:txXfrm>
    </dsp:sp>
    <dsp:sp modelId="{387C14BB-522D-487D-B0DE-B3A0C5A0B927}">
      <dsp:nvSpPr>
        <dsp:cNvPr id="0" name=""/>
        <dsp:cNvSpPr/>
      </dsp:nvSpPr>
      <dsp:spPr>
        <a:xfrm rot="10800000">
          <a:off x="2405063" y="1842103"/>
          <a:ext cx="1814609" cy="1814609"/>
        </a:xfrm>
        <a:prstGeom prst="triangle">
          <a:avLst/>
        </a:prstGeom>
        <a:solidFill>
          <a:srgbClr val="9AD5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 </a:t>
          </a:r>
        </a:p>
      </dsp:txBody>
      <dsp:txXfrm rot="10800000">
        <a:off x="2858715" y="1842103"/>
        <a:ext cx="907305" cy="907304"/>
      </dsp:txXfrm>
    </dsp:sp>
    <dsp:sp modelId="{CB76D92B-2300-4779-B6E8-AC9EDDD0606B}">
      <dsp:nvSpPr>
        <dsp:cNvPr id="0" name=""/>
        <dsp:cNvSpPr/>
      </dsp:nvSpPr>
      <dsp:spPr>
        <a:xfrm>
          <a:off x="3312367" y="1842103"/>
          <a:ext cx="1814609" cy="1814609"/>
        </a:xfrm>
        <a:prstGeom prst="triangle">
          <a:avLst/>
        </a:prstGeom>
        <a:solidFill>
          <a:srgbClr val="9AD5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</a:t>
          </a:r>
          <a:endParaRPr lang="de-DE" sz="1400" kern="1200" dirty="0"/>
        </a:p>
      </dsp:txBody>
      <dsp:txXfrm>
        <a:off x="3766019" y="2749408"/>
        <a:ext cx="907305" cy="907304"/>
      </dsp:txXfrm>
    </dsp:sp>
    <dsp:sp modelId="{63CDC6C8-E693-4E38-9AC3-DBD8E5626C44}">
      <dsp:nvSpPr>
        <dsp:cNvPr id="0" name=""/>
        <dsp:cNvSpPr/>
      </dsp:nvSpPr>
      <dsp:spPr>
        <a:xfrm>
          <a:off x="590453" y="3656713"/>
          <a:ext cx="1814609" cy="1814609"/>
        </a:xfrm>
        <a:prstGeom prst="triangle">
          <a:avLst/>
        </a:prstGeom>
        <a:solidFill>
          <a:srgbClr val="9AD5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</a:t>
          </a:r>
          <a:endParaRPr lang="de-DE" sz="1400" kern="1200" dirty="0"/>
        </a:p>
      </dsp:txBody>
      <dsp:txXfrm>
        <a:off x="1044105" y="4564018"/>
        <a:ext cx="907305" cy="907304"/>
      </dsp:txXfrm>
    </dsp:sp>
    <dsp:sp modelId="{77624EBB-FE9C-4814-B794-DB4B26FEDF69}">
      <dsp:nvSpPr>
        <dsp:cNvPr id="0" name=""/>
        <dsp:cNvSpPr/>
      </dsp:nvSpPr>
      <dsp:spPr>
        <a:xfrm rot="10800000">
          <a:off x="1497758" y="3656713"/>
          <a:ext cx="1814609" cy="1814609"/>
        </a:xfrm>
        <a:prstGeom prst="triangle">
          <a:avLst/>
        </a:prstGeom>
        <a:solidFill>
          <a:srgbClr val="9AD5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</a:t>
          </a:r>
          <a:endParaRPr lang="de-DE" sz="1400" kern="1200" dirty="0"/>
        </a:p>
      </dsp:txBody>
      <dsp:txXfrm rot="10800000">
        <a:off x="1951410" y="3656713"/>
        <a:ext cx="907305" cy="907304"/>
      </dsp:txXfrm>
    </dsp:sp>
    <dsp:sp modelId="{5FF135C9-7351-4934-9102-BEF5E3294DAB}">
      <dsp:nvSpPr>
        <dsp:cNvPr id="0" name=""/>
        <dsp:cNvSpPr/>
      </dsp:nvSpPr>
      <dsp:spPr>
        <a:xfrm>
          <a:off x="2405063" y="3656713"/>
          <a:ext cx="1814609" cy="1814609"/>
        </a:xfrm>
        <a:prstGeom prst="triangle">
          <a:avLst/>
        </a:prstGeom>
        <a:solidFill>
          <a:srgbClr val="9AD5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</a:t>
          </a:r>
          <a:endParaRPr lang="de-DE" sz="1400" kern="1200" dirty="0"/>
        </a:p>
      </dsp:txBody>
      <dsp:txXfrm>
        <a:off x="2858715" y="4564018"/>
        <a:ext cx="907305" cy="907304"/>
      </dsp:txXfrm>
    </dsp:sp>
    <dsp:sp modelId="{F119D475-6471-474F-8F49-2B2EEA228207}">
      <dsp:nvSpPr>
        <dsp:cNvPr id="0" name=""/>
        <dsp:cNvSpPr/>
      </dsp:nvSpPr>
      <dsp:spPr>
        <a:xfrm rot="10800000">
          <a:off x="3312367" y="3656713"/>
          <a:ext cx="1814609" cy="1814609"/>
        </a:xfrm>
        <a:prstGeom prst="triangle">
          <a:avLst/>
        </a:prstGeom>
        <a:solidFill>
          <a:srgbClr val="9AD5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</a:t>
          </a:r>
          <a:endParaRPr lang="de-DE" sz="1400" kern="1200" dirty="0"/>
        </a:p>
      </dsp:txBody>
      <dsp:txXfrm rot="10800000">
        <a:off x="3766019" y="3656713"/>
        <a:ext cx="907305" cy="907304"/>
      </dsp:txXfrm>
    </dsp:sp>
    <dsp:sp modelId="{FDB48EFA-30DD-44A4-ACB2-873254925FC6}">
      <dsp:nvSpPr>
        <dsp:cNvPr id="0" name=""/>
        <dsp:cNvSpPr/>
      </dsp:nvSpPr>
      <dsp:spPr>
        <a:xfrm>
          <a:off x="4219672" y="3656713"/>
          <a:ext cx="1814609" cy="1814609"/>
        </a:xfrm>
        <a:prstGeom prst="triangle">
          <a:avLst/>
        </a:prstGeom>
        <a:solidFill>
          <a:srgbClr val="9AD5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ontrasting" dir="t"/>
        </a:scene3d>
        <a:sp3d extrusionH="6350" contourW="127000" prstMaterial="matte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5A8DE-5699-4584-993C-C932B981DA9A}" type="datetimeFigureOut">
              <a:rPr lang="de-DE" smtClean="0"/>
              <a:pPr/>
              <a:t>28.09.2015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E5833-FFAF-46E1-B4BE-870391B8A1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29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Add your own</a:t>
            </a:r>
            <a:r>
              <a:rPr lang="en-GB" baseline="0" noProof="0" dirty="0" smtClean="0"/>
              <a:t> name and date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1E987-3704-FE4E-96D8-0C4AA7513E3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5526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7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7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0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7" descr="Logo_Urban Europe_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95288"/>
            <a:ext cx="2889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0" y="1728000"/>
            <a:ext cx="8077201" cy="1089025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rgbClr val="003A62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de-AT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2844000"/>
            <a:ext cx="8074025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Click to edit Master subtitle style</a:t>
            </a:r>
            <a:endParaRPr lang="de-AT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4038600"/>
            <a:ext cx="8077200" cy="2250600"/>
          </a:xfrm>
        </p:spPr>
        <p:txBody>
          <a:bodyPr/>
          <a:lstStyle>
            <a:lvl1pPr>
              <a:buNone/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7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3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5" y="1296000"/>
            <a:ext cx="8080375" cy="18288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0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F497D"/>
                </a:solidFill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1F497D"/>
                </a:solidFill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F497D"/>
                </a:solidFill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F497D"/>
                </a:solidFill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2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8BB03-6AF5-0441-81B7-2533AD231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1880" y="4797152"/>
            <a:ext cx="577592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9FA22-701D-2041-B77C-88B3BDC9DED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0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1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2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Fourth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4"/>
            <a:r>
              <a:rPr lang="sv-SE" noProof="0" dirty="0" err="1" smtClean="0"/>
              <a:t>Fifth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en-GB" noProof="0" dirty="0"/>
          </a:p>
        </p:txBody>
      </p:sp>
      <p:pic>
        <p:nvPicPr>
          <p:cNvPr id="29" name="Afbeelding 28" descr="JPI Urban Europe_Temporary logotype solution_DEF.pd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20" y="-93710"/>
            <a:ext cx="2236760" cy="642390"/>
          </a:xfrm>
          <a:prstGeom prst="rect">
            <a:avLst/>
          </a:prstGeom>
        </p:spPr>
      </p:pic>
      <p:pic>
        <p:nvPicPr>
          <p:cNvPr id="31" name="Afbeelding 30" descr="JPI-illu-algemeen-ppt2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770"/>
            <a:ext cx="9144000" cy="10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7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F497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93D58"/>
                </a:solidFill>
              </a:rPr>
              <a:t>JPI Urban </a:t>
            </a:r>
            <a:r>
              <a:rPr lang="en-GB" dirty="0" smtClean="0">
                <a:solidFill>
                  <a:srgbClr val="093D58"/>
                </a:solidFill>
              </a:rPr>
              <a:t>Europe</a:t>
            </a:r>
            <a:br>
              <a:rPr lang="en-GB" dirty="0" smtClean="0">
                <a:solidFill>
                  <a:srgbClr val="093D58"/>
                </a:solidFill>
              </a:rPr>
            </a:br>
            <a:r>
              <a:rPr lang="en-GB" sz="2700" dirty="0">
                <a:solidFill>
                  <a:srgbClr val="093D58"/>
                </a:solidFill>
              </a:rPr>
              <a:t>Transition Towards Sustainable </a:t>
            </a:r>
            <a:r>
              <a:rPr lang="en-GB" sz="2700" dirty="0" smtClean="0">
                <a:solidFill>
                  <a:srgbClr val="093D58"/>
                </a:solidFill>
              </a:rPr>
              <a:t/>
            </a:r>
            <a:br>
              <a:rPr lang="en-GB" sz="2700" dirty="0" smtClean="0">
                <a:solidFill>
                  <a:srgbClr val="093D58"/>
                </a:solidFill>
              </a:rPr>
            </a:br>
            <a:r>
              <a:rPr lang="en-GB" sz="2700" dirty="0" smtClean="0">
                <a:solidFill>
                  <a:srgbClr val="093D58"/>
                </a:solidFill>
              </a:rPr>
              <a:t>&amp; </a:t>
            </a:r>
            <a:r>
              <a:rPr lang="en-GB" sz="2700" dirty="0">
                <a:solidFill>
                  <a:srgbClr val="093D58"/>
                </a:solidFill>
              </a:rPr>
              <a:t>Liveable Urban </a:t>
            </a:r>
            <a:r>
              <a:rPr lang="en-GB" sz="2700" dirty="0" smtClean="0">
                <a:solidFill>
                  <a:srgbClr val="093D58"/>
                </a:solidFill>
              </a:rPr>
              <a:t>Futures</a:t>
            </a:r>
            <a:endParaRPr lang="nl-NL" sz="2700" dirty="0">
              <a:solidFill>
                <a:srgbClr val="093D58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4005064"/>
            <a:ext cx="7086600" cy="128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400" dirty="0" smtClean="0">
                <a:latin typeface="Calibri"/>
                <a:cs typeface="Calibri"/>
              </a:rPr>
              <a:t>Margit Noll</a:t>
            </a:r>
          </a:p>
          <a:p>
            <a:pPr algn="ctr"/>
            <a:r>
              <a:rPr lang="de-AT" sz="1800" dirty="0" smtClean="0">
                <a:latin typeface="Calibri"/>
                <a:cs typeface="Calibri"/>
              </a:rPr>
              <a:t>JPI Urban Europe Management Board</a:t>
            </a:r>
          </a:p>
          <a:p>
            <a:pPr algn="ctr"/>
            <a:r>
              <a:rPr lang="de-AT" sz="1800" dirty="0" smtClean="0">
                <a:latin typeface="Calibri"/>
                <a:cs typeface="Calibri"/>
              </a:rPr>
              <a:t>margit.noll@jpi-urbaneurope.eu</a:t>
            </a:r>
            <a:endParaRPr lang="en-GB" sz="1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7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 txBox="1"/>
          <p:nvPr/>
        </p:nvSpPr>
        <p:spPr>
          <a:xfrm>
            <a:off x="2123728" y="26276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ea typeface="Geneva"/>
                <a:cs typeface="Calibri"/>
              </a:rPr>
              <a:t>80% of CO2 emission are generated in cities</a:t>
            </a:r>
            <a:endParaRPr lang="en-GB" dirty="0">
              <a:latin typeface="Calibri"/>
              <a:ea typeface="Geneva"/>
              <a:cs typeface="Calibri"/>
            </a:endParaRPr>
          </a:p>
        </p:txBody>
      </p:sp>
      <p:sp>
        <p:nvSpPr>
          <p:cNvPr id="5" name="Textfeld 5"/>
          <p:cNvSpPr txBox="1"/>
          <p:nvPr/>
        </p:nvSpPr>
        <p:spPr>
          <a:xfrm>
            <a:off x="2123728" y="20515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ea typeface="Geneva"/>
                <a:cs typeface="Calibri"/>
              </a:rPr>
              <a:t>80% GDP is produced in cities</a:t>
            </a:r>
            <a:endParaRPr lang="en-GB" dirty="0">
              <a:latin typeface="Calibri"/>
              <a:ea typeface="Geneva"/>
              <a:cs typeface="Calibri"/>
            </a:endParaRPr>
          </a:p>
        </p:txBody>
      </p:sp>
      <p:sp>
        <p:nvSpPr>
          <p:cNvPr id="6" name="Textfeld 6"/>
          <p:cNvSpPr txBox="1"/>
          <p:nvPr/>
        </p:nvSpPr>
        <p:spPr>
          <a:xfrm>
            <a:off x="2123728" y="320368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ea typeface="Geneva"/>
                <a:cs typeface="Calibri"/>
              </a:rPr>
              <a:t>Hubs for migration &amp; innovation</a:t>
            </a:r>
            <a:endParaRPr lang="en-GB" dirty="0">
              <a:latin typeface="Calibri"/>
              <a:ea typeface="Geneva"/>
              <a:cs typeface="Calibri"/>
            </a:endParaRPr>
          </a:p>
        </p:txBody>
      </p:sp>
      <p:sp>
        <p:nvSpPr>
          <p:cNvPr id="7" name="Rechteck 7"/>
          <p:cNvSpPr/>
          <p:nvPr/>
        </p:nvSpPr>
        <p:spPr>
          <a:xfrm>
            <a:off x="2123728" y="4366845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/>
                <a:ea typeface="Geneva"/>
                <a:cs typeface="Calibri"/>
              </a:rPr>
              <a:t>Half of the cities are between 50 000 and 100 000 inhabitants</a:t>
            </a:r>
            <a:endParaRPr lang="en-GB" dirty="0">
              <a:latin typeface="Calibri"/>
              <a:ea typeface="Geneva"/>
              <a:cs typeface="Calibri"/>
            </a:endParaRPr>
          </a:p>
        </p:txBody>
      </p:sp>
      <p:sp>
        <p:nvSpPr>
          <p:cNvPr id="8" name="Rechteck 8"/>
          <p:cNvSpPr/>
          <p:nvPr/>
        </p:nvSpPr>
        <p:spPr>
          <a:xfrm>
            <a:off x="2087724" y="5219908"/>
            <a:ext cx="5004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/>
                <a:ea typeface="Geneva"/>
                <a:cs typeface="Calibri"/>
              </a:rPr>
              <a:t>Dense city network and unique urban heritage</a:t>
            </a:r>
            <a:endParaRPr lang="en-GB" dirty="0">
              <a:latin typeface="Calibri"/>
              <a:ea typeface="Geneva"/>
              <a:cs typeface="Calibri"/>
            </a:endParaRPr>
          </a:p>
        </p:txBody>
      </p:sp>
      <p:sp>
        <p:nvSpPr>
          <p:cNvPr id="9" name="Rechteck 9"/>
          <p:cNvSpPr/>
          <p:nvPr/>
        </p:nvSpPr>
        <p:spPr>
          <a:xfrm>
            <a:off x="2123728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Calibri"/>
                <a:ea typeface="Geneva"/>
                <a:cs typeface="Calibri"/>
              </a:rPr>
              <a:t>75% of European population lives in cities</a:t>
            </a:r>
            <a:endParaRPr lang="en-GB" dirty="0">
              <a:latin typeface="Calibri"/>
              <a:ea typeface="Geneva"/>
              <a:cs typeface="Calibri"/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123728" y="3779748"/>
            <a:ext cx="500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ea typeface="Geneva"/>
                <a:cs typeface="Calibri"/>
              </a:rPr>
              <a:t>Biggest cities have younger population</a:t>
            </a:r>
            <a:endParaRPr lang="en-GB" dirty="0">
              <a:latin typeface="Calibri"/>
              <a:ea typeface="Geneva"/>
              <a:cs typeface="Calibri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93D58"/>
                </a:solidFill>
              </a:rPr>
              <a:t>Cities &amp; Urban Areas in Europe</a:t>
            </a:r>
            <a:endParaRPr lang="de-DE" sz="2800" dirty="0">
              <a:solidFill>
                <a:srgbClr val="093D58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323528" y="1124744"/>
            <a:ext cx="1440160" cy="1440160"/>
            <a:chOff x="323528" y="1124744"/>
            <a:chExt cx="1440160" cy="1440160"/>
          </a:xfrm>
        </p:grpSpPr>
        <p:sp>
          <p:nvSpPr>
            <p:cNvPr id="25" name="Ovaal 24"/>
            <p:cNvSpPr/>
            <p:nvPr/>
          </p:nvSpPr>
          <p:spPr>
            <a:xfrm>
              <a:off x="323528" y="1124744"/>
              <a:ext cx="1440160" cy="1440160"/>
            </a:xfrm>
            <a:prstGeom prst="ellipse">
              <a:avLst/>
            </a:prstGeom>
            <a:solidFill>
              <a:srgbClr val="2A81B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323528" y="162880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latin typeface="Calibri"/>
                  <a:cs typeface="Calibri"/>
                </a:rPr>
                <a:t>Climate</a:t>
              </a:r>
              <a:r>
                <a:rPr lang="de-DE" sz="1400" dirty="0">
                  <a:latin typeface="Calibri"/>
                  <a:cs typeface="Calibri"/>
                </a:rPr>
                <a:t> </a:t>
              </a:r>
              <a:r>
                <a:rPr lang="de-DE" sz="1400" dirty="0" err="1">
                  <a:latin typeface="Calibri"/>
                  <a:cs typeface="Calibri"/>
                </a:rPr>
                <a:t>change</a:t>
              </a:r>
              <a:r>
                <a:rPr lang="de-DE" sz="1400" dirty="0">
                  <a:latin typeface="Calibri"/>
                  <a:cs typeface="Calibri"/>
                </a:rPr>
                <a:t> </a:t>
              </a:r>
              <a:r>
                <a:rPr lang="de-DE" sz="1400" dirty="0" err="1">
                  <a:latin typeface="Calibri"/>
                  <a:cs typeface="Calibri"/>
                </a:rPr>
                <a:t>mitigation</a:t>
              </a:r>
              <a:endParaRPr lang="de-DE" sz="1400" dirty="0">
                <a:latin typeface="Calibri"/>
                <a:cs typeface="Calibri"/>
              </a:endParaRPr>
            </a:p>
            <a:p>
              <a:pPr algn="ctr"/>
              <a:endParaRPr lang="nl-NL" sz="1400" dirty="0">
                <a:latin typeface="Calibri"/>
                <a:cs typeface="Calibri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23528" y="2708920"/>
            <a:ext cx="1440160" cy="1440160"/>
            <a:chOff x="323528" y="2708920"/>
            <a:chExt cx="1440160" cy="1440160"/>
          </a:xfrm>
        </p:grpSpPr>
        <p:sp>
          <p:nvSpPr>
            <p:cNvPr id="21" name="Ovaal 20"/>
            <p:cNvSpPr/>
            <p:nvPr/>
          </p:nvSpPr>
          <p:spPr>
            <a:xfrm>
              <a:off x="323528" y="2708920"/>
              <a:ext cx="1440160" cy="1440160"/>
            </a:xfrm>
            <a:prstGeom prst="ellipse">
              <a:avLst/>
            </a:prstGeom>
            <a:solidFill>
              <a:srgbClr val="E63312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323528" y="306896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rgbClr val="000000"/>
                  </a:solidFill>
                  <a:latin typeface="Calibri"/>
                  <a:cs typeface="Calibri"/>
                </a:rPr>
                <a:t>Unemployment</a:t>
              </a:r>
              <a:r>
                <a:rPr lang="de-DE" sz="1400" dirty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de-DE" sz="1400" dirty="0" err="1">
                  <a:solidFill>
                    <a:srgbClr val="000000"/>
                  </a:solidFill>
                  <a:latin typeface="Calibri"/>
                  <a:cs typeface="Calibri"/>
                </a:rPr>
                <a:t>and</a:t>
              </a:r>
              <a:r>
                <a:rPr lang="de-DE" sz="1400" dirty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de-DE" sz="1400" dirty="0" err="1">
                  <a:solidFill>
                    <a:srgbClr val="000000"/>
                  </a:solidFill>
                  <a:latin typeface="Calibri"/>
                  <a:cs typeface="Calibri"/>
                </a:rPr>
                <a:t>social</a:t>
              </a:r>
              <a:r>
                <a:rPr lang="de-DE" sz="1400" dirty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de-DE" sz="1400" dirty="0" err="1">
                  <a:solidFill>
                    <a:srgbClr val="000000"/>
                  </a:solidFill>
                  <a:latin typeface="Calibri"/>
                  <a:cs typeface="Calibri"/>
                </a:rPr>
                <a:t>segregation</a:t>
              </a:r>
              <a:endParaRPr lang="de-DE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323528" y="4293096"/>
            <a:ext cx="1440160" cy="1440160"/>
            <a:chOff x="323528" y="4293096"/>
            <a:chExt cx="1440160" cy="1440160"/>
          </a:xfrm>
        </p:grpSpPr>
        <p:sp>
          <p:nvSpPr>
            <p:cNvPr id="29" name="Ovaal 28"/>
            <p:cNvSpPr/>
            <p:nvPr/>
          </p:nvSpPr>
          <p:spPr>
            <a:xfrm>
              <a:off x="323528" y="4293096"/>
              <a:ext cx="1440160" cy="1440160"/>
            </a:xfrm>
            <a:prstGeom prst="ellipse">
              <a:avLst/>
            </a:prstGeom>
            <a:solidFill>
              <a:srgbClr val="093D5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323528" y="4725144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Migration &amp; </a:t>
              </a:r>
              <a:r>
                <a:rPr lang="de-DE" sz="1400" dirty="0" err="1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social</a:t>
              </a:r>
              <a:r>
                <a:rPr lang="de-DE" sz="1400" dirty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400" dirty="0" err="1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dynamics</a:t>
              </a:r>
              <a:endParaRPr lang="de-DE" sz="14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7452320" y="1124744"/>
            <a:ext cx="1440160" cy="1440160"/>
            <a:chOff x="7452320" y="1124744"/>
            <a:chExt cx="1440160" cy="1440160"/>
          </a:xfrm>
        </p:grpSpPr>
        <p:sp>
          <p:nvSpPr>
            <p:cNvPr id="19" name="Ovaal 18"/>
            <p:cNvSpPr/>
            <p:nvPr/>
          </p:nvSpPr>
          <p:spPr>
            <a:xfrm>
              <a:off x="7452320" y="1124744"/>
              <a:ext cx="1440160" cy="1440160"/>
            </a:xfrm>
            <a:prstGeom prst="ellipse">
              <a:avLst/>
            </a:prstGeom>
            <a:solidFill>
              <a:srgbClr val="3EAB35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7452320" y="1628800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latin typeface="Calibri"/>
                  <a:cs typeface="Calibri"/>
                </a:rPr>
                <a:t>Resilience</a:t>
              </a:r>
              <a:endParaRPr lang="nl-NL" sz="1400" dirty="0">
                <a:latin typeface="Calibri"/>
                <a:cs typeface="Calibri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7452320" y="2708920"/>
            <a:ext cx="1440160" cy="1440160"/>
            <a:chOff x="7452320" y="2708920"/>
            <a:chExt cx="1440160" cy="1440160"/>
          </a:xfrm>
        </p:grpSpPr>
        <p:sp>
          <p:nvSpPr>
            <p:cNvPr id="27" name="Ovaal 26"/>
            <p:cNvSpPr/>
            <p:nvPr/>
          </p:nvSpPr>
          <p:spPr>
            <a:xfrm>
              <a:off x="7452320" y="2708920"/>
              <a:ext cx="1440160" cy="1440160"/>
            </a:xfrm>
            <a:prstGeom prst="ellipse">
              <a:avLst/>
            </a:prstGeom>
            <a:solidFill>
              <a:srgbClr val="9AD5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7452320" y="306896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Austerity &amp; </a:t>
              </a:r>
              <a:r>
                <a:rPr lang="de-DE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economic</a:t>
              </a:r>
              <a:r>
                <a:rPr lang="de-DE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growth</a:t>
              </a:r>
              <a:endParaRPr lang="de-DE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7452320" y="4293096"/>
            <a:ext cx="1440160" cy="1440160"/>
            <a:chOff x="7452320" y="4293096"/>
            <a:chExt cx="1440160" cy="1440160"/>
          </a:xfrm>
        </p:grpSpPr>
        <p:sp>
          <p:nvSpPr>
            <p:cNvPr id="23" name="Ovaal 22"/>
            <p:cNvSpPr/>
            <p:nvPr/>
          </p:nvSpPr>
          <p:spPr>
            <a:xfrm>
              <a:off x="7452320" y="4293096"/>
              <a:ext cx="1440160" cy="1440160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7452320" y="4653136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Governance</a:t>
              </a:r>
              <a:r>
                <a:rPr lang="de-DE" sz="14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400" dirty="0" err="1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and</a:t>
              </a:r>
              <a:r>
                <a:rPr lang="de-DE" sz="14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400" dirty="0" err="1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societal</a:t>
              </a:r>
              <a:r>
                <a:rPr lang="de-DE" sz="14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de-DE" sz="1400" dirty="0" err="1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engagement</a:t>
              </a:r>
              <a:endParaRPr lang="de-DE" sz="14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32" name="Rechte verbindingslijn 31"/>
          <p:cNvCxnSpPr/>
          <p:nvPr/>
        </p:nvCxnSpPr>
        <p:spPr>
          <a:xfrm>
            <a:off x="1907704" y="1124744"/>
            <a:ext cx="0" cy="4608512"/>
          </a:xfrm>
          <a:prstGeom prst="line">
            <a:avLst/>
          </a:prstGeom>
          <a:ln w="317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7308304" y="1124744"/>
            <a:ext cx="0" cy="4608512"/>
          </a:xfrm>
          <a:prstGeom prst="line">
            <a:avLst/>
          </a:prstGeom>
          <a:ln w="317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7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93D58"/>
                </a:solidFill>
              </a:rPr>
              <a:t>Urban development high on the political agenda</a:t>
            </a:r>
            <a:endParaRPr lang="en-US" sz="2800" dirty="0">
              <a:solidFill>
                <a:srgbClr val="093D58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89654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UN-HABITAT 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emphasizes to strengthen urbanization as the engine for sustainable development </a:t>
            </a:r>
            <a:endParaRPr lang="en-US" sz="1800" dirty="0" smtClean="0">
              <a:latin typeface="Calibri"/>
              <a:cs typeface="Calibri"/>
            </a:endParaRPr>
          </a:p>
          <a:p>
            <a:pPr lvl="1"/>
            <a:r>
              <a:rPr lang="en-US" sz="1800" dirty="0">
                <a:latin typeface="Calibri"/>
                <a:cs typeface="Calibri"/>
              </a:rPr>
              <a:t>demands to overcome the current unsustainable model of </a:t>
            </a:r>
            <a:r>
              <a:rPr lang="en-US" sz="1800" dirty="0" smtClean="0">
                <a:latin typeface="Calibri"/>
                <a:cs typeface="Calibri"/>
              </a:rPr>
              <a:t>urbanization</a:t>
            </a:r>
            <a:endParaRPr lang="en-US" sz="1600" dirty="0" smtClean="0">
              <a:latin typeface="Calibri"/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libri"/>
                <a:cs typeface="Calibri"/>
              </a:rPr>
              <a:t>The </a:t>
            </a:r>
            <a:r>
              <a:rPr lang="en-US" sz="2000" dirty="0">
                <a:latin typeface="Calibri"/>
                <a:cs typeface="Calibri"/>
              </a:rPr>
              <a:t>European Urban Agenda </a:t>
            </a:r>
            <a:endParaRPr lang="en-US" sz="2000" dirty="0" smtClean="0">
              <a:latin typeface="Calibri"/>
              <a:cs typeface="Calibri"/>
            </a:endParaRP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alibri"/>
                <a:cs typeface="Calibri"/>
              </a:rPr>
              <a:t>requests </a:t>
            </a: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dirty="0" smtClean="0">
                <a:latin typeface="Calibri"/>
                <a:cs typeface="Calibri"/>
              </a:rPr>
              <a:t>ew </a:t>
            </a:r>
            <a:r>
              <a:rPr lang="en-US" sz="1800" dirty="0">
                <a:latin typeface="Calibri"/>
                <a:cs typeface="Calibri"/>
              </a:rPr>
              <a:t>conditions </a:t>
            </a:r>
            <a:r>
              <a:rPr lang="en-US" sz="1800" dirty="0" smtClean="0">
                <a:latin typeface="Calibri"/>
                <a:cs typeface="Calibri"/>
              </a:rPr>
              <a:t>to </a:t>
            </a:r>
            <a:r>
              <a:rPr lang="en-US" sz="1800" dirty="0">
                <a:latin typeface="Calibri"/>
                <a:cs typeface="Calibri"/>
              </a:rPr>
              <a:t>achieve inclusive, people-centered and sustainable global development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alibri"/>
                <a:cs typeface="Calibri"/>
              </a:rPr>
              <a:t>calls for an integration and better coordination of </a:t>
            </a:r>
            <a:r>
              <a:rPr lang="en-US" sz="1800" dirty="0">
                <a:latin typeface="Calibri"/>
                <a:cs typeface="Calibri"/>
              </a:rPr>
              <a:t>policies across </a:t>
            </a:r>
            <a:r>
              <a:rPr lang="en-US" sz="1800" dirty="0" smtClean="0">
                <a:latin typeface="Calibri"/>
                <a:cs typeface="Calibri"/>
              </a:rPr>
              <a:t>sectors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latin typeface="Calibri"/>
                <a:cs typeface="Calibri"/>
              </a:rPr>
              <a:t>d</a:t>
            </a:r>
            <a:r>
              <a:rPr lang="en-US" sz="1800" dirty="0" smtClean="0">
                <a:latin typeface="Calibri"/>
                <a:cs typeface="Calibri"/>
              </a:rPr>
              <a:t>emands to deliver results such as smart cities, improve urban intelligence and  provide new urban data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8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93D58"/>
                </a:solidFill>
              </a:rPr>
              <a:t>Joining Efforts in Europe</a:t>
            </a:r>
            <a:endParaRPr lang="en-US" sz="2800" dirty="0">
              <a:solidFill>
                <a:srgbClr val="093D58"/>
              </a:solidFill>
            </a:endParaRPr>
          </a:p>
        </p:txBody>
      </p:sp>
      <p:sp>
        <p:nvSpPr>
          <p:cNvPr id="5" name="Abgerundetes Rechteck 6"/>
          <p:cNvSpPr/>
          <p:nvPr/>
        </p:nvSpPr>
        <p:spPr>
          <a:xfrm>
            <a:off x="539552" y="1210297"/>
            <a:ext cx="1944216" cy="792088"/>
          </a:xfrm>
          <a:prstGeom prst="roundRect">
            <a:avLst/>
          </a:prstGeom>
          <a:solidFill>
            <a:srgbClr val="9AD5E8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EIP Smart Cities &amp; Communities</a:t>
            </a:r>
          </a:p>
        </p:txBody>
      </p:sp>
      <p:sp>
        <p:nvSpPr>
          <p:cNvPr id="6" name="Abgerundetes Rechteck 7"/>
          <p:cNvSpPr/>
          <p:nvPr/>
        </p:nvSpPr>
        <p:spPr>
          <a:xfrm>
            <a:off x="2579779" y="1214964"/>
            <a:ext cx="1944216" cy="792088"/>
          </a:xfrm>
          <a:prstGeom prst="roundRect">
            <a:avLst/>
          </a:prstGeom>
          <a:solidFill>
            <a:srgbClr val="9AD5E8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EU urban agenda</a:t>
            </a:r>
          </a:p>
        </p:txBody>
      </p:sp>
      <p:sp>
        <p:nvSpPr>
          <p:cNvPr id="7" name="Abgerundetes Rechteck 8"/>
          <p:cNvSpPr/>
          <p:nvPr/>
        </p:nvSpPr>
        <p:spPr>
          <a:xfrm>
            <a:off x="4620006" y="1214964"/>
            <a:ext cx="1944216" cy="792088"/>
          </a:xfrm>
          <a:prstGeom prst="roundRect">
            <a:avLst/>
          </a:prstGeom>
          <a:solidFill>
            <a:srgbClr val="9AD5E8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H2020</a:t>
            </a:r>
          </a:p>
        </p:txBody>
      </p:sp>
      <p:sp>
        <p:nvSpPr>
          <p:cNvPr id="13" name="Abgerundetes Rechteck 14"/>
          <p:cNvSpPr/>
          <p:nvPr/>
        </p:nvSpPr>
        <p:spPr>
          <a:xfrm>
            <a:off x="539552" y="2410072"/>
            <a:ext cx="8139600" cy="2200084"/>
          </a:xfrm>
          <a:prstGeom prst="roundRect">
            <a:avLst/>
          </a:prstGeom>
          <a:solidFill>
            <a:srgbClr val="2A8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JPI Urban Europe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/>
              <a:t>Providing evidence for the European urban agenda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/>
              <a:t>Building critical masses and aligning national competences and programs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/>
              <a:t>Complementing smart city flagship initiatives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/>
              <a:t>Realising a new paradigm in urban research &amp; innovation</a:t>
            </a:r>
          </a:p>
        </p:txBody>
      </p:sp>
      <p:sp>
        <p:nvSpPr>
          <p:cNvPr id="14" name="Abgerundetes Rechteck 15"/>
          <p:cNvSpPr/>
          <p:nvPr/>
        </p:nvSpPr>
        <p:spPr>
          <a:xfrm>
            <a:off x="6673592" y="1214964"/>
            <a:ext cx="1944216" cy="792088"/>
          </a:xfrm>
          <a:prstGeom prst="roundRect">
            <a:avLst/>
          </a:prstGeom>
          <a:solidFill>
            <a:srgbClr val="9AD5E8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Cohesion &amp; </a:t>
            </a:r>
          </a:p>
          <a:p>
            <a:pPr algn="ctr"/>
            <a:r>
              <a:rPr lang="en-GB" sz="1600" b="1" dirty="0" smtClean="0"/>
              <a:t>Structural Funds</a:t>
            </a:r>
          </a:p>
        </p:txBody>
      </p:sp>
      <p:sp>
        <p:nvSpPr>
          <p:cNvPr id="18" name="Abgerundetes Rechteck 9"/>
          <p:cNvSpPr/>
          <p:nvPr/>
        </p:nvSpPr>
        <p:spPr>
          <a:xfrm>
            <a:off x="539552" y="5013176"/>
            <a:ext cx="1584176" cy="864096"/>
          </a:xfrm>
          <a:prstGeom prst="roundRect">
            <a:avLst/>
          </a:prstGeom>
          <a:solidFill>
            <a:srgbClr val="9AD5E8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National RDI </a:t>
            </a:r>
            <a:r>
              <a:rPr lang="en-GB" sz="1600" b="1" dirty="0" err="1" smtClean="0"/>
              <a:t>prorammes</a:t>
            </a:r>
            <a:endParaRPr lang="en-GB" sz="1400" dirty="0" smtClean="0"/>
          </a:p>
        </p:txBody>
      </p:sp>
      <p:sp>
        <p:nvSpPr>
          <p:cNvPr id="19" name="Abgerundetes Rechteck 9"/>
          <p:cNvSpPr/>
          <p:nvPr/>
        </p:nvSpPr>
        <p:spPr>
          <a:xfrm>
            <a:off x="2177734" y="5013176"/>
            <a:ext cx="1584176" cy="864096"/>
          </a:xfrm>
          <a:prstGeom prst="roundRect">
            <a:avLst/>
          </a:prstGeom>
          <a:solidFill>
            <a:srgbClr val="9AD5E8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Cities</a:t>
            </a:r>
            <a:r>
              <a:rPr lang="en-GB" sz="1400" dirty="0" smtClean="0"/>
              <a:t> </a:t>
            </a:r>
            <a:endParaRPr lang="en-GB" sz="1200" dirty="0"/>
          </a:p>
        </p:txBody>
      </p:sp>
      <p:sp>
        <p:nvSpPr>
          <p:cNvPr id="20" name="Abgerundetes Rechteck 9"/>
          <p:cNvSpPr/>
          <p:nvPr/>
        </p:nvSpPr>
        <p:spPr>
          <a:xfrm>
            <a:off x="3815916" y="5013176"/>
            <a:ext cx="1584176" cy="864096"/>
          </a:xfrm>
          <a:prstGeom prst="roundRect">
            <a:avLst/>
          </a:prstGeom>
          <a:solidFill>
            <a:srgbClr val="9AD5E8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Local </a:t>
            </a:r>
            <a:r>
              <a:rPr lang="en-GB" sz="1600" b="1" dirty="0" smtClean="0"/>
              <a:t>initiatives</a:t>
            </a:r>
            <a:endParaRPr lang="en-GB" sz="1200" dirty="0"/>
          </a:p>
        </p:txBody>
      </p:sp>
      <p:sp>
        <p:nvSpPr>
          <p:cNvPr id="21" name="Abgerundetes Rechteck 9"/>
          <p:cNvSpPr/>
          <p:nvPr/>
        </p:nvSpPr>
        <p:spPr>
          <a:xfrm>
            <a:off x="5454098" y="5013176"/>
            <a:ext cx="1584176" cy="864096"/>
          </a:xfrm>
          <a:prstGeom prst="roundRect">
            <a:avLst/>
          </a:prstGeom>
          <a:solidFill>
            <a:srgbClr val="9AD5E8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Research organisations</a:t>
            </a:r>
            <a:endParaRPr lang="en-GB" sz="1400" dirty="0"/>
          </a:p>
        </p:txBody>
      </p:sp>
      <p:sp>
        <p:nvSpPr>
          <p:cNvPr id="22" name="Abgerundetes Rechteck 9"/>
          <p:cNvSpPr/>
          <p:nvPr/>
        </p:nvSpPr>
        <p:spPr>
          <a:xfrm>
            <a:off x="7092280" y="5013176"/>
            <a:ext cx="1584176" cy="864096"/>
          </a:xfrm>
          <a:prstGeom prst="roundRect">
            <a:avLst/>
          </a:prstGeom>
          <a:solidFill>
            <a:srgbClr val="9AD5E8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Industry &amp; </a:t>
            </a:r>
            <a:r>
              <a:rPr lang="en-GB" sz="1600" b="1" dirty="0" smtClean="0"/>
              <a:t>SMEs</a:t>
            </a:r>
            <a:endParaRPr lang="en-GB" sz="1200" dirty="0"/>
          </a:p>
        </p:txBody>
      </p:sp>
      <p:sp>
        <p:nvSpPr>
          <p:cNvPr id="2" name="Pfeil nach oben und unten 1"/>
          <p:cNvSpPr/>
          <p:nvPr/>
        </p:nvSpPr>
        <p:spPr>
          <a:xfrm>
            <a:off x="1367644" y="2007614"/>
            <a:ext cx="288032" cy="403020"/>
          </a:xfrm>
          <a:prstGeom prst="upDownArrow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oben und unten 22"/>
          <p:cNvSpPr/>
          <p:nvPr/>
        </p:nvSpPr>
        <p:spPr>
          <a:xfrm>
            <a:off x="3407871" y="2007052"/>
            <a:ext cx="288032" cy="403020"/>
          </a:xfrm>
          <a:prstGeom prst="upDownArrow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oben und unten 23"/>
          <p:cNvSpPr/>
          <p:nvPr/>
        </p:nvSpPr>
        <p:spPr>
          <a:xfrm>
            <a:off x="5400092" y="2007052"/>
            <a:ext cx="288032" cy="403020"/>
          </a:xfrm>
          <a:prstGeom prst="upDownArrow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oben und unten 24"/>
          <p:cNvSpPr/>
          <p:nvPr/>
        </p:nvSpPr>
        <p:spPr>
          <a:xfrm>
            <a:off x="7488324" y="2007052"/>
            <a:ext cx="288032" cy="403020"/>
          </a:xfrm>
          <a:prstGeom prst="upDownArrow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oben und unten 25"/>
          <p:cNvSpPr/>
          <p:nvPr/>
        </p:nvSpPr>
        <p:spPr>
          <a:xfrm>
            <a:off x="1187624" y="4609594"/>
            <a:ext cx="288032" cy="403020"/>
          </a:xfrm>
          <a:prstGeom prst="upDownArrow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oben und unten 26"/>
          <p:cNvSpPr/>
          <p:nvPr/>
        </p:nvSpPr>
        <p:spPr>
          <a:xfrm>
            <a:off x="2825806" y="4609594"/>
            <a:ext cx="288032" cy="403020"/>
          </a:xfrm>
          <a:prstGeom prst="upDownArrow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oben und unten 27"/>
          <p:cNvSpPr/>
          <p:nvPr/>
        </p:nvSpPr>
        <p:spPr>
          <a:xfrm>
            <a:off x="4463988" y="4610156"/>
            <a:ext cx="288032" cy="403020"/>
          </a:xfrm>
          <a:prstGeom prst="upDownArrow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oben und unten 28"/>
          <p:cNvSpPr/>
          <p:nvPr/>
        </p:nvSpPr>
        <p:spPr>
          <a:xfrm>
            <a:off x="6102170" y="4610156"/>
            <a:ext cx="288032" cy="403020"/>
          </a:xfrm>
          <a:prstGeom prst="upDownArrow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oben und unten 29"/>
          <p:cNvSpPr/>
          <p:nvPr/>
        </p:nvSpPr>
        <p:spPr>
          <a:xfrm>
            <a:off x="7740352" y="4610156"/>
            <a:ext cx="288032" cy="403020"/>
          </a:xfrm>
          <a:prstGeom prst="upDownArrow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3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rinciples-cross-sectoral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"/>
          <a:stretch/>
        </p:blipFill>
        <p:spPr>
          <a:xfrm>
            <a:off x="5868144" y="4328440"/>
            <a:ext cx="3145227" cy="1832192"/>
          </a:xfrm>
          <a:prstGeom prst="rect">
            <a:avLst/>
          </a:prstGeom>
        </p:spPr>
      </p:pic>
      <p:pic>
        <p:nvPicPr>
          <p:cNvPr id="10" name="Afbeelding 9" descr="Principles-interdisciplinary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2"/>
          <a:stretch/>
        </p:blipFill>
        <p:spPr>
          <a:xfrm>
            <a:off x="5592985" y="2276872"/>
            <a:ext cx="3420386" cy="2097440"/>
          </a:xfrm>
          <a:prstGeom prst="rect">
            <a:avLst/>
          </a:prstGeom>
        </p:spPr>
      </p:pic>
      <p:pic>
        <p:nvPicPr>
          <p:cNvPr id="9" name="Afbeelding 8" descr="Principles-longterm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9"/>
          <a:stretch/>
        </p:blipFill>
        <p:spPr>
          <a:xfrm>
            <a:off x="5652120" y="332656"/>
            <a:ext cx="3361251" cy="202503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93D58"/>
                </a:solidFill>
              </a:rPr>
              <a:t>A new paradigm in </a:t>
            </a:r>
            <a:br>
              <a:rPr lang="en-US" sz="2800" dirty="0" smtClean="0">
                <a:solidFill>
                  <a:srgbClr val="093D58"/>
                </a:solidFill>
              </a:rPr>
            </a:br>
            <a:r>
              <a:rPr lang="en-US" sz="2800" dirty="0" smtClean="0">
                <a:solidFill>
                  <a:srgbClr val="093D58"/>
                </a:solidFill>
              </a:rPr>
              <a:t>urban research &amp; innovation</a:t>
            </a:r>
            <a:endParaRPr lang="en-US" sz="2800" dirty="0">
              <a:solidFill>
                <a:srgbClr val="093D58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46250"/>
            <a:ext cx="5626968" cy="38590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>
                <a:latin typeface="Calibri"/>
                <a:cs typeface="Calibri"/>
              </a:rPr>
              <a:t>Enhancing </a:t>
            </a:r>
            <a:r>
              <a:rPr lang="en-US" sz="2000" dirty="0">
                <a:latin typeface="Calibri"/>
                <a:cs typeface="Calibri"/>
              </a:rPr>
              <a:t>cities’ capacities for transition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>
                <a:latin typeface="Calibri"/>
                <a:cs typeface="Calibri"/>
              </a:rPr>
              <a:t>Tackling the complexity of urban development and sustainability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>
                <a:latin typeface="Calibri"/>
                <a:cs typeface="Calibri"/>
              </a:rPr>
              <a:t>Teaming up with cities and urban stakeholders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>
                <a:latin typeface="Calibri"/>
                <a:cs typeface="Calibri"/>
              </a:rPr>
              <a:t>Raising the impact and supporting the exploitation of technological and social innovation</a:t>
            </a:r>
            <a:endParaRPr lang="en-US" sz="1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8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Instruments</a:t>
            </a:r>
            <a:endParaRPr lang="en-US" sz="2800" dirty="0"/>
          </a:p>
        </p:txBody>
      </p:sp>
      <p:graphicFrame>
        <p:nvGraphicFramePr>
          <p:cNvPr id="5" name="Diagramm 3"/>
          <p:cNvGraphicFramePr/>
          <p:nvPr>
            <p:extLst>
              <p:ext uri="{D42A27DB-BD31-4B8C-83A1-F6EECF244321}">
                <p14:modId xmlns:p14="http://schemas.microsoft.com/office/powerpoint/2010/main" val="3165313897"/>
              </p:ext>
            </p:extLst>
          </p:nvPr>
        </p:nvGraphicFramePr>
        <p:xfrm>
          <a:off x="1259632" y="450463"/>
          <a:ext cx="6624736" cy="549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4"/>
          <p:cNvSpPr/>
          <p:nvPr/>
        </p:nvSpPr>
        <p:spPr>
          <a:xfrm>
            <a:off x="2151019" y="5184407"/>
            <a:ext cx="1241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err="1">
                <a:solidFill>
                  <a:srgbClr val="093D58"/>
                </a:solidFill>
              </a:rPr>
              <a:t>Platform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r>
              <a:rPr lang="de-DE" sz="1400" dirty="0" err="1">
                <a:solidFill>
                  <a:srgbClr val="093D58"/>
                </a:solidFill>
              </a:rPr>
              <a:t>for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r>
              <a:rPr lang="de-DE" sz="1400" dirty="0" err="1" smtClean="0">
                <a:solidFill>
                  <a:srgbClr val="093D58"/>
                </a:solidFill>
              </a:rPr>
              <a:t>valorisation</a:t>
            </a:r>
            <a:r>
              <a:rPr lang="de-DE" sz="1400" dirty="0" smtClean="0">
                <a:solidFill>
                  <a:srgbClr val="093D58"/>
                </a:solidFill>
              </a:rPr>
              <a:t> </a:t>
            </a:r>
            <a:r>
              <a:rPr lang="de-DE" sz="1400" dirty="0">
                <a:solidFill>
                  <a:srgbClr val="093D58"/>
                </a:solidFill>
              </a:rPr>
              <a:t>&amp; </a:t>
            </a:r>
            <a:r>
              <a:rPr lang="de-DE" sz="1400" dirty="0" err="1">
                <a:solidFill>
                  <a:srgbClr val="093D58"/>
                </a:solidFill>
              </a:rPr>
              <a:t>dissemination</a:t>
            </a:r>
            <a:endParaRPr lang="de-DE" sz="1400" dirty="0">
              <a:solidFill>
                <a:srgbClr val="093D58"/>
              </a:solidFill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3978511" y="4970196"/>
            <a:ext cx="1241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093D58"/>
                </a:solidFill>
              </a:rPr>
              <a:t>Living </a:t>
            </a:r>
            <a:r>
              <a:rPr lang="de-DE" sz="1400" dirty="0" err="1" smtClean="0">
                <a:solidFill>
                  <a:srgbClr val="093D58"/>
                </a:solidFill>
              </a:rPr>
              <a:t>labs</a:t>
            </a:r>
            <a:r>
              <a:rPr lang="de-DE" sz="1400" dirty="0" smtClean="0">
                <a:solidFill>
                  <a:srgbClr val="093D58"/>
                </a:solidFill>
              </a:rPr>
              <a:t>, urban </a:t>
            </a:r>
            <a:r>
              <a:rPr lang="de-DE" sz="1400" dirty="0" err="1">
                <a:solidFill>
                  <a:srgbClr val="093D58"/>
                </a:solidFill>
              </a:rPr>
              <a:t>observatories</a:t>
            </a:r>
            <a:r>
              <a:rPr lang="de-DE" sz="1400" dirty="0">
                <a:solidFill>
                  <a:srgbClr val="093D58"/>
                </a:solidFill>
              </a:rPr>
              <a:t> &amp; </a:t>
            </a:r>
            <a:r>
              <a:rPr lang="de-DE" sz="1400" dirty="0" err="1">
                <a:solidFill>
                  <a:srgbClr val="093D58"/>
                </a:solidFill>
              </a:rPr>
              <a:t>databases</a:t>
            </a:r>
            <a:endParaRPr lang="de-DE" sz="1400" dirty="0">
              <a:solidFill>
                <a:srgbClr val="093D58"/>
              </a:solidFill>
            </a:endParaRPr>
          </a:p>
        </p:txBody>
      </p:sp>
      <p:sp>
        <p:nvSpPr>
          <p:cNvPr id="8" name="Rechteck 6"/>
          <p:cNvSpPr/>
          <p:nvPr/>
        </p:nvSpPr>
        <p:spPr>
          <a:xfrm>
            <a:off x="5599920" y="4986967"/>
            <a:ext cx="163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093D58"/>
                </a:solidFill>
              </a:rPr>
              <a:t>Cooperation</a:t>
            </a:r>
            <a:r>
              <a:rPr lang="de-DE" sz="1400" dirty="0" smtClean="0">
                <a:solidFill>
                  <a:srgbClr val="093D58"/>
                </a:solidFill>
              </a:rPr>
              <a:t> </a:t>
            </a:r>
            <a:br>
              <a:rPr lang="de-DE" sz="1400" dirty="0" smtClean="0">
                <a:solidFill>
                  <a:srgbClr val="093D58"/>
                </a:solidFill>
              </a:rPr>
            </a:br>
            <a:r>
              <a:rPr lang="de-DE" sz="1400" dirty="0" err="1" smtClean="0">
                <a:solidFill>
                  <a:srgbClr val="093D58"/>
                </a:solidFill>
              </a:rPr>
              <a:t>with</a:t>
            </a:r>
            <a:r>
              <a:rPr lang="de-DE" sz="1400" dirty="0" smtClean="0">
                <a:solidFill>
                  <a:srgbClr val="093D58"/>
                </a:solidFill>
              </a:rPr>
              <a:t> </a:t>
            </a:r>
            <a:r>
              <a:rPr lang="de-DE" sz="1400" dirty="0">
                <a:solidFill>
                  <a:srgbClr val="093D58"/>
                </a:solidFill>
              </a:rPr>
              <a:t>H2020, </a:t>
            </a:r>
            <a:endParaRPr lang="de-DE" sz="1400" dirty="0" smtClean="0">
              <a:solidFill>
                <a:srgbClr val="093D58"/>
              </a:solidFill>
            </a:endParaRPr>
          </a:p>
          <a:p>
            <a:pPr lvl="0" algn="ctr"/>
            <a:r>
              <a:rPr lang="de-DE" sz="1400" dirty="0" smtClean="0">
                <a:solidFill>
                  <a:srgbClr val="093D58"/>
                </a:solidFill>
              </a:rPr>
              <a:t>JPIs </a:t>
            </a:r>
            <a:r>
              <a:rPr lang="de-DE" sz="1400" dirty="0" err="1">
                <a:solidFill>
                  <a:srgbClr val="093D58"/>
                </a:solidFill>
              </a:rPr>
              <a:t>and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r>
              <a:rPr lang="de-DE" sz="1400" dirty="0" err="1" smtClean="0">
                <a:solidFill>
                  <a:srgbClr val="093D58"/>
                </a:solidFill>
              </a:rPr>
              <a:t>other</a:t>
            </a:r>
            <a:r>
              <a:rPr lang="de-DE" sz="1400" dirty="0" smtClean="0">
                <a:solidFill>
                  <a:srgbClr val="093D58"/>
                </a:solidFill>
              </a:rPr>
              <a:t> </a:t>
            </a:r>
            <a:r>
              <a:rPr lang="de-DE" sz="1400" dirty="0" err="1" smtClean="0">
                <a:solidFill>
                  <a:srgbClr val="093D58"/>
                </a:solidFill>
              </a:rPr>
              <a:t>networks</a:t>
            </a:r>
            <a:endParaRPr lang="de-DE" sz="1400" dirty="0">
              <a:solidFill>
                <a:srgbClr val="093D58"/>
              </a:solidFill>
            </a:endParaRPr>
          </a:p>
        </p:txBody>
      </p:sp>
      <p:sp>
        <p:nvSpPr>
          <p:cNvPr id="9" name="Rechteck 7"/>
          <p:cNvSpPr/>
          <p:nvPr/>
        </p:nvSpPr>
        <p:spPr>
          <a:xfrm>
            <a:off x="4644008" y="4185007"/>
            <a:ext cx="1636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093D58"/>
                </a:solidFill>
              </a:rPr>
              <a:t>Strategic </a:t>
            </a:r>
            <a:r>
              <a:rPr lang="de-DE" sz="1400" dirty="0" err="1" smtClean="0">
                <a:solidFill>
                  <a:srgbClr val="093D58"/>
                </a:solidFill>
              </a:rPr>
              <a:t>dialogue</a:t>
            </a:r>
            <a:r>
              <a:rPr lang="de-DE" sz="1400" dirty="0" smtClean="0">
                <a:solidFill>
                  <a:srgbClr val="093D58"/>
                </a:solidFill>
              </a:rPr>
              <a:t> </a:t>
            </a:r>
          </a:p>
          <a:p>
            <a:pPr lvl="0" algn="ctr"/>
            <a:r>
              <a:rPr lang="de-DE" sz="1400" dirty="0" smtClean="0">
                <a:solidFill>
                  <a:srgbClr val="093D58"/>
                </a:solidFill>
              </a:rPr>
              <a:t>&amp; international </a:t>
            </a:r>
            <a:r>
              <a:rPr lang="de-DE" sz="1400" dirty="0" err="1" smtClean="0">
                <a:solidFill>
                  <a:srgbClr val="093D58"/>
                </a:solidFill>
              </a:rPr>
              <a:t>outreach</a:t>
            </a:r>
            <a:endParaRPr lang="de-DE" sz="1400" dirty="0">
              <a:solidFill>
                <a:srgbClr val="093D58"/>
              </a:solidFill>
            </a:endParaRPr>
          </a:p>
        </p:txBody>
      </p:sp>
      <p:sp>
        <p:nvSpPr>
          <p:cNvPr id="10" name="Rechteck 8"/>
          <p:cNvSpPr/>
          <p:nvPr/>
        </p:nvSpPr>
        <p:spPr>
          <a:xfrm>
            <a:off x="2953048" y="4185007"/>
            <a:ext cx="137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err="1">
                <a:solidFill>
                  <a:srgbClr val="093D58"/>
                </a:solidFill>
              </a:rPr>
              <a:t>Program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r>
              <a:rPr lang="de-DE" sz="1400" dirty="0" err="1" smtClean="0">
                <a:solidFill>
                  <a:srgbClr val="093D58"/>
                </a:solidFill>
              </a:rPr>
              <a:t>management</a:t>
            </a:r>
            <a:endParaRPr lang="de-DE" sz="1400" dirty="0">
              <a:solidFill>
                <a:srgbClr val="093D58"/>
              </a:solidFill>
            </a:endParaRPr>
          </a:p>
        </p:txBody>
      </p:sp>
      <p:sp>
        <p:nvSpPr>
          <p:cNvPr id="11" name="Rechteck 9"/>
          <p:cNvSpPr/>
          <p:nvPr/>
        </p:nvSpPr>
        <p:spPr>
          <a:xfrm>
            <a:off x="4644008" y="3331363"/>
            <a:ext cx="1636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err="1">
                <a:solidFill>
                  <a:srgbClr val="093D58"/>
                </a:solidFill>
              </a:rPr>
              <a:t>Alignment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r>
              <a:rPr lang="de-DE" sz="1400" dirty="0" err="1">
                <a:solidFill>
                  <a:srgbClr val="093D58"/>
                </a:solidFill>
              </a:rPr>
              <a:t>of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endParaRPr lang="de-DE" sz="1400" dirty="0" smtClean="0">
              <a:solidFill>
                <a:srgbClr val="093D58"/>
              </a:solidFill>
            </a:endParaRPr>
          </a:p>
          <a:p>
            <a:pPr lvl="0" algn="ctr"/>
            <a:r>
              <a:rPr lang="de-DE" sz="1400" dirty="0" err="1" smtClean="0">
                <a:solidFill>
                  <a:srgbClr val="093D58"/>
                </a:solidFill>
              </a:rPr>
              <a:t>research</a:t>
            </a:r>
            <a:r>
              <a:rPr lang="de-DE" sz="1400" dirty="0" smtClean="0">
                <a:solidFill>
                  <a:srgbClr val="093D58"/>
                </a:solidFill>
              </a:rPr>
              <a:t> </a:t>
            </a:r>
            <a:br>
              <a:rPr lang="de-DE" sz="1400" dirty="0" smtClean="0">
                <a:solidFill>
                  <a:srgbClr val="093D58"/>
                </a:solidFill>
              </a:rPr>
            </a:br>
            <a:r>
              <a:rPr lang="de-DE" sz="1400" dirty="0" err="1" smtClean="0">
                <a:solidFill>
                  <a:srgbClr val="093D58"/>
                </a:solidFill>
              </a:rPr>
              <a:t>infrastructure</a:t>
            </a:r>
            <a:endParaRPr lang="de-DE" sz="1400" dirty="0">
              <a:solidFill>
                <a:srgbClr val="093D58"/>
              </a:solidFill>
            </a:endParaRPr>
          </a:p>
        </p:txBody>
      </p:sp>
      <p:sp>
        <p:nvSpPr>
          <p:cNvPr id="12" name="Rechteck 10"/>
          <p:cNvSpPr/>
          <p:nvPr/>
        </p:nvSpPr>
        <p:spPr>
          <a:xfrm>
            <a:off x="2771800" y="3546807"/>
            <a:ext cx="1851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err="1">
                <a:solidFill>
                  <a:srgbClr val="093D58"/>
                </a:solidFill>
              </a:rPr>
              <a:t>Alignment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r>
              <a:rPr lang="de-DE" sz="1400" dirty="0" err="1">
                <a:solidFill>
                  <a:srgbClr val="093D58"/>
                </a:solidFill>
              </a:rPr>
              <a:t>of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r>
              <a:rPr lang="de-DE" sz="1400" dirty="0" smtClean="0">
                <a:solidFill>
                  <a:srgbClr val="093D58"/>
                </a:solidFill>
              </a:rPr>
              <a:t/>
            </a:r>
            <a:br>
              <a:rPr lang="de-DE" sz="1400" dirty="0" smtClean="0">
                <a:solidFill>
                  <a:srgbClr val="093D58"/>
                </a:solidFill>
              </a:rPr>
            </a:br>
            <a:r>
              <a:rPr lang="de-DE" sz="1400" dirty="0" smtClean="0">
                <a:solidFill>
                  <a:srgbClr val="093D58"/>
                </a:solidFill>
              </a:rPr>
              <a:t>national </a:t>
            </a:r>
            <a:r>
              <a:rPr lang="de-DE" sz="1400" dirty="0" err="1">
                <a:solidFill>
                  <a:srgbClr val="093D58"/>
                </a:solidFill>
              </a:rPr>
              <a:t>programs</a:t>
            </a:r>
            <a:endParaRPr lang="de-DE" sz="1400" dirty="0">
              <a:solidFill>
                <a:srgbClr val="093D58"/>
              </a:solidFill>
            </a:endParaRPr>
          </a:p>
        </p:txBody>
      </p:sp>
      <p:sp>
        <p:nvSpPr>
          <p:cNvPr id="13" name="Rechteck 11"/>
          <p:cNvSpPr/>
          <p:nvPr/>
        </p:nvSpPr>
        <p:spPr>
          <a:xfrm>
            <a:off x="3563888" y="2304668"/>
            <a:ext cx="2015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err="1">
                <a:solidFill>
                  <a:srgbClr val="093D58"/>
                </a:solidFill>
              </a:rPr>
              <a:t>Alignment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r>
              <a:rPr lang="de-DE" sz="1400" dirty="0" err="1">
                <a:solidFill>
                  <a:srgbClr val="093D58"/>
                </a:solidFill>
              </a:rPr>
              <a:t>of</a:t>
            </a:r>
            <a:r>
              <a:rPr lang="de-DE" sz="1400" dirty="0">
                <a:solidFill>
                  <a:srgbClr val="093D58"/>
                </a:solidFill>
              </a:rPr>
              <a:t> </a:t>
            </a:r>
            <a:r>
              <a:rPr lang="de-DE" sz="1400" dirty="0" smtClean="0">
                <a:solidFill>
                  <a:srgbClr val="093D58"/>
                </a:solidFill>
              </a:rPr>
              <a:t/>
            </a:r>
            <a:br>
              <a:rPr lang="de-DE" sz="1400" dirty="0" smtClean="0">
                <a:solidFill>
                  <a:srgbClr val="093D58"/>
                </a:solidFill>
              </a:rPr>
            </a:br>
            <a:r>
              <a:rPr lang="de-DE" sz="1400" dirty="0" err="1" smtClean="0">
                <a:solidFill>
                  <a:srgbClr val="093D58"/>
                </a:solidFill>
              </a:rPr>
              <a:t>research</a:t>
            </a:r>
            <a:r>
              <a:rPr lang="de-DE" sz="1400" dirty="0" smtClean="0">
                <a:solidFill>
                  <a:srgbClr val="093D58"/>
                </a:solidFill>
              </a:rPr>
              <a:t> </a:t>
            </a:r>
            <a:br>
              <a:rPr lang="de-DE" sz="1400" dirty="0" smtClean="0">
                <a:solidFill>
                  <a:srgbClr val="093D58"/>
                </a:solidFill>
              </a:rPr>
            </a:br>
            <a:r>
              <a:rPr lang="de-DE" sz="1400" dirty="0" err="1" smtClean="0">
                <a:solidFill>
                  <a:srgbClr val="093D58"/>
                </a:solidFill>
              </a:rPr>
              <a:t>organisations</a:t>
            </a:r>
            <a:r>
              <a:rPr lang="de-DE" sz="1400" dirty="0" smtClean="0">
                <a:solidFill>
                  <a:srgbClr val="093D58"/>
                </a:solidFill>
              </a:rPr>
              <a:t/>
            </a:r>
            <a:br>
              <a:rPr lang="de-DE" sz="1400" dirty="0" smtClean="0">
                <a:solidFill>
                  <a:srgbClr val="093D58"/>
                </a:solidFill>
              </a:rPr>
            </a:br>
            <a:r>
              <a:rPr lang="de-DE" sz="1400" dirty="0" smtClean="0">
                <a:solidFill>
                  <a:srgbClr val="093D58"/>
                </a:solidFill>
              </a:rPr>
              <a:t>UERA</a:t>
            </a:r>
            <a:endParaRPr lang="de-DE" sz="1400" dirty="0">
              <a:solidFill>
                <a:srgbClr val="093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34164" cy="555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F497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dirty="0" smtClean="0">
                <a:solidFill>
                  <a:srgbClr val="093D58"/>
                </a:solidFill>
              </a:rPr>
              <a:t>JPI Urban Europe</a:t>
            </a:r>
            <a:br>
              <a:rPr lang="en-GB" dirty="0" smtClean="0">
                <a:solidFill>
                  <a:srgbClr val="093D58"/>
                </a:solidFill>
              </a:rPr>
            </a:br>
            <a:r>
              <a:rPr lang="en-GB" sz="2400" dirty="0" smtClean="0">
                <a:solidFill>
                  <a:srgbClr val="093D58"/>
                </a:solidFill>
              </a:rPr>
              <a:t>Research and Innovation Agenda for Urban Transition</a:t>
            </a:r>
            <a:endParaRPr lang="en-GB" dirty="0">
              <a:solidFill>
                <a:srgbClr val="093D58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28700" y="3789040"/>
            <a:ext cx="7086600" cy="128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400" dirty="0" smtClean="0">
                <a:latin typeface="Calibri"/>
                <a:cs typeface="Calibri"/>
              </a:rPr>
              <a:t>Margit Noll</a:t>
            </a:r>
          </a:p>
          <a:p>
            <a:pPr algn="ctr"/>
            <a:r>
              <a:rPr lang="de-AT" sz="1800" dirty="0" smtClean="0">
                <a:latin typeface="Calibri"/>
                <a:cs typeface="Calibri"/>
              </a:rPr>
              <a:t>JPI Urban Europe Management Board</a:t>
            </a:r>
          </a:p>
          <a:p>
            <a:pPr algn="ctr"/>
            <a:r>
              <a:rPr lang="de-AT" sz="1800" dirty="0" smtClean="0">
                <a:latin typeface="Calibri"/>
                <a:cs typeface="Calibri"/>
              </a:rPr>
              <a:t>margit.noll@jpi-urbaneurope.eu</a:t>
            </a:r>
            <a:endParaRPr lang="en-GB" sz="1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9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Bildschirmpräsentation (4:3)</PresentationFormat>
  <Paragraphs>73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UE</vt:lpstr>
      <vt:lpstr>JPI Urban Europe Transition Towards Sustainable  &amp; Liveable Urban Futures</vt:lpstr>
      <vt:lpstr>Cities &amp; Urban Areas in Europe</vt:lpstr>
      <vt:lpstr>Urban development high on the political agenda</vt:lpstr>
      <vt:lpstr>Joining Efforts in Europe</vt:lpstr>
      <vt:lpstr>A new paradigm in  urban research &amp; innovation</vt:lpstr>
      <vt:lpstr>Instruments</vt:lpstr>
      <vt:lpstr>PowerPoint-Präsentation</vt:lpstr>
      <vt:lpstr>PowerPoint-Präsentation</vt:lpstr>
    </vt:vector>
  </TitlesOfParts>
  <Company>AIT Austrian Institute of Technology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Noll Margit</dc:creator>
  <cp:lastModifiedBy>Noll Margit</cp:lastModifiedBy>
  <cp:revision>100</cp:revision>
  <dcterms:created xsi:type="dcterms:W3CDTF">2014-09-08T09:24:51Z</dcterms:created>
  <dcterms:modified xsi:type="dcterms:W3CDTF">2015-09-28T06:30:09Z</dcterms:modified>
</cp:coreProperties>
</file>