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312" r:id="rId2"/>
    <p:sldId id="313" r:id="rId3"/>
    <p:sldId id="314" r:id="rId4"/>
    <p:sldId id="328" r:id="rId5"/>
    <p:sldId id="316" r:id="rId6"/>
    <p:sldId id="333" r:id="rId7"/>
    <p:sldId id="315" r:id="rId8"/>
    <p:sldId id="329" r:id="rId9"/>
    <p:sldId id="330" r:id="rId10"/>
    <p:sldId id="331" r:id="rId11"/>
    <p:sldId id="332" r:id="rId12"/>
    <p:sldId id="320" r:id="rId13"/>
    <p:sldId id="324" r:id="rId14"/>
    <p:sldId id="327" r:id="rId15"/>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D58"/>
    <a:srgbClr val="4B8A54"/>
    <a:srgbClr val="D78A54"/>
    <a:srgbClr val="B8DABB"/>
    <a:srgbClr val="9AD5E8"/>
    <a:srgbClr val="85AAC4"/>
    <a:srgbClr val="2A81B8"/>
    <a:srgbClr val="464648"/>
    <a:srgbClr val="A7C7D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770" autoAdjust="0"/>
    <p:restoredTop sz="82890" autoAdjust="0"/>
  </p:normalViewPr>
  <p:slideViewPr>
    <p:cSldViewPr>
      <p:cViewPr varScale="1">
        <p:scale>
          <a:sx n="99" d="100"/>
          <a:sy n="99" d="100"/>
        </p:scale>
        <p:origin x="-300" y="-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2F8C732-06A7-4E13-9EBB-40A31FE8CD56}" type="datetimeFigureOut">
              <a:rPr lang="de-AT" smtClean="0"/>
              <a:t>14.11.2017</a:t>
            </a:fld>
            <a:endParaRPr lang="de-AT"/>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FDBD487-30D7-45BA-BA85-A627AD0A8B2A}" type="slidenum">
              <a:rPr lang="de-AT" smtClean="0"/>
              <a:t>‹Nr.›</a:t>
            </a:fld>
            <a:endParaRPr lang="de-AT"/>
          </a:p>
        </p:txBody>
      </p:sp>
    </p:spTree>
    <p:extLst>
      <p:ext uri="{BB962C8B-B14F-4D97-AF65-F5344CB8AC3E}">
        <p14:creationId xmlns:p14="http://schemas.microsoft.com/office/powerpoint/2010/main" val="1211578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13E5A8DE-5699-4584-993C-C932B981DA9A}" type="datetimeFigureOut">
              <a:rPr lang="de-DE" smtClean="0"/>
              <a:pPr/>
              <a:t>14.11.2017</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4ACE5833-FFAF-46E1-B4BE-870391B8A1CE}" type="slidenum">
              <a:rPr lang="de-DE" smtClean="0"/>
              <a:pPr/>
              <a:t>‹Nr.›</a:t>
            </a:fld>
            <a:endParaRPr lang="de-DE"/>
          </a:p>
        </p:txBody>
      </p:sp>
    </p:spTree>
    <p:extLst>
      <p:ext uri="{BB962C8B-B14F-4D97-AF65-F5344CB8AC3E}">
        <p14:creationId xmlns:p14="http://schemas.microsoft.com/office/powerpoint/2010/main" val="88029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the ERA-NET </a:t>
            </a:r>
            <a:r>
              <a:rPr lang="en-US" dirty="0" err="1">
                <a:latin typeface="Arial" panose="020B0604020202020204" pitchFamily="34" charset="0"/>
                <a:cs typeface="Arial" panose="020B0604020202020204" pitchFamily="34" charset="0"/>
              </a:rPr>
              <a:t>Cofund</a:t>
            </a:r>
            <a:r>
              <a:rPr lang="en-US" dirty="0">
                <a:latin typeface="Arial" panose="020B0604020202020204" pitchFamily="34" charset="0"/>
                <a:cs typeface="Arial" panose="020B0604020202020204" pitchFamily="34" charset="0"/>
              </a:rPr>
              <a:t> Smart Urban Futures Call cities and civil society in Europe can address urgent and long-term challenges by co-creating ideas and projects.</a:t>
            </a:r>
          </a:p>
          <a:p>
            <a:pPr marL="285750" indent="-285750">
              <a:buFont typeface="Arial" panose="020B0604020202020204" pitchFamily="34" charset="0"/>
              <a:buChar char="•"/>
            </a:pPr>
            <a:endParaRPr lang="sv-SE"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dirty="0">
                <a:latin typeface="Arial" panose="020B0604020202020204" pitchFamily="34" charset="0"/>
                <a:cs typeface="Arial" panose="020B0604020202020204" pitchFamily="34" charset="0"/>
              </a:rPr>
              <a:t>The </a:t>
            </a:r>
            <a:r>
              <a:rPr lang="sv-SE" dirty="0" err="1">
                <a:latin typeface="Arial" panose="020B0604020202020204" pitchFamily="34" charset="0"/>
                <a:cs typeface="Arial" panose="020B0604020202020204" pitchFamily="34" charset="0"/>
              </a:rPr>
              <a:t>fourth</a:t>
            </a:r>
            <a:r>
              <a:rPr lang="sv-SE" dirty="0">
                <a:latin typeface="Arial" panose="020B0604020202020204" pitchFamily="34" charset="0"/>
                <a:cs typeface="Arial" panose="020B0604020202020204" pitchFamily="34" charset="0"/>
              </a:rPr>
              <a:t> call from the Joint </a:t>
            </a:r>
            <a:r>
              <a:rPr lang="sv-SE" dirty="0" err="1">
                <a:latin typeface="Arial" panose="020B0604020202020204" pitchFamily="34" charset="0"/>
                <a:cs typeface="Arial" panose="020B0604020202020204" pitchFamily="34" charset="0"/>
              </a:rPr>
              <a:t>Programming</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Initiative</a:t>
            </a:r>
            <a:r>
              <a:rPr lang="sv-SE" dirty="0">
                <a:latin typeface="Arial" panose="020B0604020202020204" pitchFamily="34" charset="0"/>
                <a:cs typeface="Arial" panose="020B0604020202020204" pitchFamily="34" charset="0"/>
              </a:rPr>
              <a:t> Urban </a:t>
            </a:r>
            <a:r>
              <a:rPr lang="sv-SE" dirty="0" err="1">
                <a:latin typeface="Arial" panose="020B0604020202020204" pitchFamily="34" charset="0"/>
                <a:cs typeface="Arial" panose="020B0604020202020204" pitchFamily="34" charset="0"/>
              </a:rPr>
              <a:t>Europe</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with</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financial</a:t>
            </a:r>
            <a:r>
              <a:rPr lang="sv-SE" dirty="0">
                <a:latin typeface="Arial" panose="020B0604020202020204" pitchFamily="34" charset="0"/>
                <a:cs typeface="Arial" panose="020B0604020202020204" pitchFamily="34" charset="0"/>
              </a:rPr>
              <a:t> support from </a:t>
            </a:r>
            <a:r>
              <a:rPr lang="sv-SE" dirty="0" err="1">
                <a:latin typeface="Arial" panose="020B0604020202020204" pitchFamily="34" charset="0"/>
                <a:cs typeface="Arial" panose="020B0604020202020204" pitchFamily="34" charset="0"/>
              </a:rPr>
              <a:t>Horizon</a:t>
            </a:r>
            <a:r>
              <a:rPr lang="sv-SE" dirty="0">
                <a:latin typeface="Arial" panose="020B0604020202020204" pitchFamily="34" charset="0"/>
                <a:cs typeface="Arial" panose="020B0604020202020204" pitchFamily="34" charset="0"/>
              </a:rPr>
              <a:t> 2020</a:t>
            </a:r>
            <a:br>
              <a:rPr lang="sv-SE" dirty="0">
                <a:latin typeface="Arial" panose="020B0604020202020204" pitchFamily="34" charset="0"/>
                <a:cs typeface="Arial" panose="020B0604020202020204" pitchFamily="34" charset="0"/>
              </a:rPr>
            </a:br>
            <a:endParaRPr lang="sv-S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dirty="0">
                <a:latin typeface="Arial" panose="020B0604020202020204" pitchFamily="34" charset="0"/>
                <a:cs typeface="Arial" panose="020B0604020202020204" pitchFamily="34" charset="0"/>
              </a:rPr>
              <a:t>Joint </a:t>
            </a:r>
            <a:r>
              <a:rPr lang="sv-SE" dirty="0" err="1">
                <a:latin typeface="Arial" panose="020B0604020202020204" pitchFamily="34" charset="0"/>
                <a:cs typeface="Arial" panose="020B0604020202020204" pitchFamily="34" charset="0"/>
              </a:rPr>
              <a:t>Programming</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Initiative</a:t>
            </a:r>
            <a:r>
              <a:rPr lang="sv-SE" dirty="0">
                <a:latin typeface="Arial" panose="020B0604020202020204" pitchFamily="34" charset="0"/>
                <a:cs typeface="Arial" panose="020B0604020202020204" pitchFamily="34" charset="0"/>
              </a:rPr>
              <a:t> Urban </a:t>
            </a:r>
            <a:r>
              <a:rPr lang="sv-SE" dirty="0" err="1">
                <a:latin typeface="Arial" panose="020B0604020202020204" pitchFamily="34" charset="0"/>
                <a:cs typeface="Arial" panose="020B0604020202020204" pitchFamily="34" charset="0"/>
              </a:rPr>
              <a:t>Europes</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initiates</a:t>
            </a:r>
            <a:r>
              <a:rPr lang="sv-SE" dirty="0">
                <a:latin typeface="Arial" panose="020B0604020202020204" pitchFamily="34" charset="0"/>
                <a:cs typeface="Arial" panose="020B0604020202020204" pitchFamily="34" charset="0"/>
              </a:rPr>
              <a:t> joint transnational calls in research, </a:t>
            </a:r>
            <a:r>
              <a:rPr lang="sv-SE" dirty="0" err="1">
                <a:latin typeface="Arial" panose="020B0604020202020204" pitchFamily="34" charset="0"/>
                <a:cs typeface="Arial" panose="020B0604020202020204" pitchFamily="34" charset="0"/>
              </a:rPr>
              <a:t>development</a:t>
            </a:r>
            <a:r>
              <a:rPr lang="sv-SE" dirty="0">
                <a:latin typeface="Arial" panose="020B0604020202020204" pitchFamily="34" charset="0"/>
                <a:cs typeface="Arial" panose="020B0604020202020204" pitchFamily="34" charset="0"/>
              </a:rPr>
              <a:t> and innovation in the </a:t>
            </a:r>
            <a:r>
              <a:rPr lang="sv-SE" dirty="0" err="1">
                <a:latin typeface="Arial" panose="020B0604020202020204" pitchFamily="34" charset="0"/>
                <a:cs typeface="Arial" panose="020B0604020202020204" pitchFamily="34" charset="0"/>
              </a:rPr>
              <a:t>field</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of</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sustainable</a:t>
            </a:r>
            <a:r>
              <a:rPr lang="sv-SE" dirty="0">
                <a:latin typeface="Arial" panose="020B0604020202020204" pitchFamily="34" charset="0"/>
                <a:cs typeface="Arial" panose="020B0604020202020204" pitchFamily="34" charset="0"/>
              </a:rPr>
              <a:t> urban </a:t>
            </a:r>
            <a:r>
              <a:rPr lang="sv-SE" dirty="0" err="1">
                <a:latin typeface="Arial" panose="020B0604020202020204" pitchFamily="34" charset="0"/>
                <a:cs typeface="Arial" panose="020B0604020202020204" pitchFamily="34" charset="0"/>
              </a:rPr>
              <a:t>development</a:t>
            </a:r>
            <a:r>
              <a:rPr lang="sv-SE" dirty="0">
                <a:latin typeface="Arial" panose="020B0604020202020204" pitchFamily="34" charset="0"/>
                <a:cs typeface="Arial" panose="020B0604020202020204" pitchFamily="34" charset="0"/>
              </a:rPr>
              <a:t>.</a:t>
            </a:r>
          </a:p>
          <a:p>
            <a:endParaRPr lang="sv-SE" dirty="0"/>
          </a:p>
        </p:txBody>
      </p:sp>
      <p:sp>
        <p:nvSpPr>
          <p:cNvPr id="4" name="Platshållare för bildnummer 3"/>
          <p:cNvSpPr>
            <a:spLocks noGrp="1"/>
          </p:cNvSpPr>
          <p:nvPr>
            <p:ph type="sldNum" sz="quarter" idx="10"/>
          </p:nvPr>
        </p:nvSpPr>
        <p:spPr/>
        <p:txBody>
          <a:bodyPr/>
          <a:lstStyle/>
          <a:p>
            <a:fld id="{4ACE5833-FFAF-46E1-B4BE-870391B8A1CE}" type="slidenum">
              <a:rPr lang="de-DE" smtClean="0"/>
              <a:pPr/>
              <a:t>3</a:t>
            </a:fld>
            <a:endParaRPr lang="de-DE"/>
          </a:p>
        </p:txBody>
      </p:sp>
    </p:spTree>
    <p:extLst>
      <p:ext uri="{BB962C8B-B14F-4D97-AF65-F5344CB8AC3E}">
        <p14:creationId xmlns:p14="http://schemas.microsoft.com/office/powerpoint/2010/main" val="1441684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12</a:t>
            </a:fld>
            <a:endParaRPr lang="de-DE"/>
          </a:p>
        </p:txBody>
      </p:sp>
    </p:spTree>
    <p:extLst>
      <p:ext uri="{BB962C8B-B14F-4D97-AF65-F5344CB8AC3E}">
        <p14:creationId xmlns:p14="http://schemas.microsoft.com/office/powerpoint/2010/main" val="150520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In the ERA-NET </a:t>
            </a:r>
            <a:r>
              <a:rPr lang="en-US" dirty="0" err="1">
                <a:latin typeface="Arial" panose="020B0604020202020204" pitchFamily="34" charset="0"/>
                <a:cs typeface="Arial" panose="020B0604020202020204" pitchFamily="34" charset="0"/>
              </a:rPr>
              <a:t>Cofund</a:t>
            </a:r>
            <a:r>
              <a:rPr lang="en-US" dirty="0">
                <a:latin typeface="Arial" panose="020B0604020202020204" pitchFamily="34" charset="0"/>
                <a:cs typeface="Arial" panose="020B0604020202020204" pitchFamily="34" charset="0"/>
              </a:rPr>
              <a:t> Smart Urban Futures Call cities and civil society in Europe can address urgent and long-term challenges by co-creating ideas and projects.</a:t>
            </a:r>
          </a:p>
          <a:p>
            <a:pPr marL="285750" indent="-285750">
              <a:buFont typeface="Arial" panose="020B0604020202020204" pitchFamily="34" charset="0"/>
              <a:buChar char="•"/>
            </a:pPr>
            <a:endParaRPr lang="sv-SE"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dirty="0">
                <a:latin typeface="Arial" panose="020B0604020202020204" pitchFamily="34" charset="0"/>
                <a:cs typeface="Arial" panose="020B0604020202020204" pitchFamily="34" charset="0"/>
              </a:rPr>
              <a:t>The </a:t>
            </a:r>
            <a:r>
              <a:rPr lang="sv-SE" dirty="0" err="1">
                <a:latin typeface="Arial" panose="020B0604020202020204" pitchFamily="34" charset="0"/>
                <a:cs typeface="Arial" panose="020B0604020202020204" pitchFamily="34" charset="0"/>
              </a:rPr>
              <a:t>fourth</a:t>
            </a:r>
            <a:r>
              <a:rPr lang="sv-SE" dirty="0">
                <a:latin typeface="Arial" panose="020B0604020202020204" pitchFamily="34" charset="0"/>
                <a:cs typeface="Arial" panose="020B0604020202020204" pitchFamily="34" charset="0"/>
              </a:rPr>
              <a:t> call from the Joint </a:t>
            </a:r>
            <a:r>
              <a:rPr lang="sv-SE" dirty="0" err="1">
                <a:latin typeface="Arial" panose="020B0604020202020204" pitchFamily="34" charset="0"/>
                <a:cs typeface="Arial" panose="020B0604020202020204" pitchFamily="34" charset="0"/>
              </a:rPr>
              <a:t>Programming</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Initiative</a:t>
            </a:r>
            <a:r>
              <a:rPr lang="sv-SE" dirty="0">
                <a:latin typeface="Arial" panose="020B0604020202020204" pitchFamily="34" charset="0"/>
                <a:cs typeface="Arial" panose="020B0604020202020204" pitchFamily="34" charset="0"/>
              </a:rPr>
              <a:t> Urban </a:t>
            </a:r>
            <a:r>
              <a:rPr lang="sv-SE" dirty="0" err="1">
                <a:latin typeface="Arial" panose="020B0604020202020204" pitchFamily="34" charset="0"/>
                <a:cs typeface="Arial" panose="020B0604020202020204" pitchFamily="34" charset="0"/>
              </a:rPr>
              <a:t>Europe</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with</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financial</a:t>
            </a:r>
            <a:r>
              <a:rPr lang="sv-SE" dirty="0">
                <a:latin typeface="Arial" panose="020B0604020202020204" pitchFamily="34" charset="0"/>
                <a:cs typeface="Arial" panose="020B0604020202020204" pitchFamily="34" charset="0"/>
              </a:rPr>
              <a:t> support from </a:t>
            </a:r>
            <a:r>
              <a:rPr lang="sv-SE" dirty="0" err="1">
                <a:latin typeface="Arial" panose="020B0604020202020204" pitchFamily="34" charset="0"/>
                <a:cs typeface="Arial" panose="020B0604020202020204" pitchFamily="34" charset="0"/>
              </a:rPr>
              <a:t>Horizon</a:t>
            </a:r>
            <a:r>
              <a:rPr lang="sv-SE" dirty="0">
                <a:latin typeface="Arial" panose="020B0604020202020204" pitchFamily="34" charset="0"/>
                <a:cs typeface="Arial" panose="020B0604020202020204" pitchFamily="34" charset="0"/>
              </a:rPr>
              <a:t> 2020</a:t>
            </a:r>
            <a:br>
              <a:rPr lang="sv-SE" dirty="0">
                <a:latin typeface="Arial" panose="020B0604020202020204" pitchFamily="34" charset="0"/>
                <a:cs typeface="Arial" panose="020B0604020202020204" pitchFamily="34" charset="0"/>
              </a:rPr>
            </a:br>
            <a:endParaRPr lang="sv-SE"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v-SE" dirty="0">
                <a:latin typeface="Arial" panose="020B0604020202020204" pitchFamily="34" charset="0"/>
                <a:cs typeface="Arial" panose="020B0604020202020204" pitchFamily="34" charset="0"/>
              </a:rPr>
              <a:t>Joint </a:t>
            </a:r>
            <a:r>
              <a:rPr lang="sv-SE" dirty="0" err="1">
                <a:latin typeface="Arial" panose="020B0604020202020204" pitchFamily="34" charset="0"/>
                <a:cs typeface="Arial" panose="020B0604020202020204" pitchFamily="34" charset="0"/>
              </a:rPr>
              <a:t>Programming</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Initiative</a:t>
            </a:r>
            <a:r>
              <a:rPr lang="sv-SE" dirty="0">
                <a:latin typeface="Arial" panose="020B0604020202020204" pitchFamily="34" charset="0"/>
                <a:cs typeface="Arial" panose="020B0604020202020204" pitchFamily="34" charset="0"/>
              </a:rPr>
              <a:t> Urban </a:t>
            </a:r>
            <a:r>
              <a:rPr lang="sv-SE" dirty="0" err="1">
                <a:latin typeface="Arial" panose="020B0604020202020204" pitchFamily="34" charset="0"/>
                <a:cs typeface="Arial" panose="020B0604020202020204" pitchFamily="34" charset="0"/>
              </a:rPr>
              <a:t>Europes</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initiates</a:t>
            </a:r>
            <a:r>
              <a:rPr lang="sv-SE" dirty="0">
                <a:latin typeface="Arial" panose="020B0604020202020204" pitchFamily="34" charset="0"/>
                <a:cs typeface="Arial" panose="020B0604020202020204" pitchFamily="34" charset="0"/>
              </a:rPr>
              <a:t> joint transnational calls in research, </a:t>
            </a:r>
            <a:r>
              <a:rPr lang="sv-SE" dirty="0" err="1">
                <a:latin typeface="Arial" panose="020B0604020202020204" pitchFamily="34" charset="0"/>
                <a:cs typeface="Arial" panose="020B0604020202020204" pitchFamily="34" charset="0"/>
              </a:rPr>
              <a:t>development</a:t>
            </a:r>
            <a:r>
              <a:rPr lang="sv-SE" dirty="0">
                <a:latin typeface="Arial" panose="020B0604020202020204" pitchFamily="34" charset="0"/>
                <a:cs typeface="Arial" panose="020B0604020202020204" pitchFamily="34" charset="0"/>
              </a:rPr>
              <a:t> and innovation in the </a:t>
            </a:r>
            <a:r>
              <a:rPr lang="sv-SE" dirty="0" err="1">
                <a:latin typeface="Arial" panose="020B0604020202020204" pitchFamily="34" charset="0"/>
                <a:cs typeface="Arial" panose="020B0604020202020204" pitchFamily="34" charset="0"/>
              </a:rPr>
              <a:t>field</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of</a:t>
            </a:r>
            <a:r>
              <a:rPr lang="sv-SE" dirty="0">
                <a:latin typeface="Arial" panose="020B0604020202020204" pitchFamily="34" charset="0"/>
                <a:cs typeface="Arial" panose="020B0604020202020204" pitchFamily="34" charset="0"/>
              </a:rPr>
              <a:t> </a:t>
            </a:r>
            <a:r>
              <a:rPr lang="sv-SE" dirty="0" err="1">
                <a:latin typeface="Arial" panose="020B0604020202020204" pitchFamily="34" charset="0"/>
                <a:cs typeface="Arial" panose="020B0604020202020204" pitchFamily="34" charset="0"/>
              </a:rPr>
              <a:t>sustainable</a:t>
            </a:r>
            <a:r>
              <a:rPr lang="sv-SE" dirty="0">
                <a:latin typeface="Arial" panose="020B0604020202020204" pitchFamily="34" charset="0"/>
                <a:cs typeface="Arial" panose="020B0604020202020204" pitchFamily="34" charset="0"/>
              </a:rPr>
              <a:t> urban </a:t>
            </a:r>
            <a:r>
              <a:rPr lang="sv-SE" dirty="0" err="1">
                <a:latin typeface="Arial" panose="020B0604020202020204" pitchFamily="34" charset="0"/>
                <a:cs typeface="Arial" panose="020B0604020202020204" pitchFamily="34" charset="0"/>
              </a:rPr>
              <a:t>development</a:t>
            </a:r>
            <a:r>
              <a:rPr lang="sv-SE" dirty="0">
                <a:latin typeface="Arial" panose="020B0604020202020204" pitchFamily="34" charset="0"/>
                <a:cs typeface="Arial" panose="020B0604020202020204" pitchFamily="34" charset="0"/>
              </a:rPr>
              <a:t>.</a:t>
            </a:r>
          </a:p>
          <a:p>
            <a:endParaRPr lang="sv-SE" dirty="0"/>
          </a:p>
        </p:txBody>
      </p:sp>
      <p:sp>
        <p:nvSpPr>
          <p:cNvPr id="4" name="Platshållare för bildnummer 3"/>
          <p:cNvSpPr>
            <a:spLocks noGrp="1"/>
          </p:cNvSpPr>
          <p:nvPr>
            <p:ph type="sldNum" sz="quarter" idx="10"/>
          </p:nvPr>
        </p:nvSpPr>
        <p:spPr/>
        <p:txBody>
          <a:bodyPr/>
          <a:lstStyle/>
          <a:p>
            <a:fld id="{4ACE5833-FFAF-46E1-B4BE-870391B8A1CE}" type="slidenum">
              <a:rPr lang="de-DE" smtClean="0"/>
              <a:pPr/>
              <a:t>4</a:t>
            </a:fld>
            <a:endParaRPr lang="de-DE"/>
          </a:p>
        </p:txBody>
      </p:sp>
    </p:spTree>
    <p:extLst>
      <p:ext uri="{BB962C8B-B14F-4D97-AF65-F5344CB8AC3E}">
        <p14:creationId xmlns:p14="http://schemas.microsoft.com/office/powerpoint/2010/main" val="201123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5</a:t>
            </a:fld>
            <a:endParaRPr lang="de-DE"/>
          </a:p>
        </p:txBody>
      </p:sp>
    </p:spTree>
    <p:extLst>
      <p:ext uri="{BB962C8B-B14F-4D97-AF65-F5344CB8AC3E}">
        <p14:creationId xmlns:p14="http://schemas.microsoft.com/office/powerpoint/2010/main" val="127821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6</a:t>
            </a:fld>
            <a:endParaRPr lang="de-DE"/>
          </a:p>
        </p:txBody>
      </p:sp>
    </p:spTree>
    <p:extLst>
      <p:ext uri="{BB962C8B-B14F-4D97-AF65-F5344CB8AC3E}">
        <p14:creationId xmlns:p14="http://schemas.microsoft.com/office/powerpoint/2010/main" val="298034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7</a:t>
            </a:fld>
            <a:endParaRPr lang="de-DE"/>
          </a:p>
        </p:txBody>
      </p:sp>
    </p:spTree>
    <p:extLst>
      <p:ext uri="{BB962C8B-B14F-4D97-AF65-F5344CB8AC3E}">
        <p14:creationId xmlns:p14="http://schemas.microsoft.com/office/powerpoint/2010/main" val="613675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8</a:t>
            </a:fld>
            <a:endParaRPr lang="de-DE"/>
          </a:p>
        </p:txBody>
      </p:sp>
    </p:spTree>
    <p:extLst>
      <p:ext uri="{BB962C8B-B14F-4D97-AF65-F5344CB8AC3E}">
        <p14:creationId xmlns:p14="http://schemas.microsoft.com/office/powerpoint/2010/main" val="141196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9</a:t>
            </a:fld>
            <a:endParaRPr lang="de-DE"/>
          </a:p>
        </p:txBody>
      </p:sp>
    </p:spTree>
    <p:extLst>
      <p:ext uri="{BB962C8B-B14F-4D97-AF65-F5344CB8AC3E}">
        <p14:creationId xmlns:p14="http://schemas.microsoft.com/office/powerpoint/2010/main" val="217772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10</a:t>
            </a:fld>
            <a:endParaRPr lang="de-DE"/>
          </a:p>
        </p:txBody>
      </p:sp>
    </p:spTree>
    <p:extLst>
      <p:ext uri="{BB962C8B-B14F-4D97-AF65-F5344CB8AC3E}">
        <p14:creationId xmlns:p14="http://schemas.microsoft.com/office/powerpoint/2010/main" val="2657189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dirty="0">
                <a:solidFill>
                  <a:schemeClr val="tx1"/>
                </a:solidFill>
              </a:rPr>
              <a:t>Concepts and strategies for smart urban transformation, growth and shrinkage</a:t>
            </a:r>
          </a:p>
          <a:p>
            <a:r>
              <a:rPr lang="en-US" dirty="0">
                <a:solidFill>
                  <a:schemeClr val="tx1"/>
                </a:solidFill>
              </a:rPr>
              <a:t>While patterns of transformation growth and shrinkage pose challenges to cities across Europe they also offer </a:t>
            </a:r>
            <a:r>
              <a:rPr lang="en-US" dirty="0" err="1">
                <a:solidFill>
                  <a:schemeClr val="tx1"/>
                </a:solidFill>
              </a:rPr>
              <a:t>opportunities.The</a:t>
            </a:r>
            <a:r>
              <a:rPr lang="en-US" dirty="0">
                <a:solidFill>
                  <a:schemeClr val="tx1"/>
                </a:solidFill>
              </a:rPr>
              <a:t> projects should create a better</a:t>
            </a:r>
          </a:p>
          <a:p>
            <a:r>
              <a:rPr lang="en-US" dirty="0">
                <a:solidFill>
                  <a:schemeClr val="tx1"/>
                </a:solidFill>
              </a:rPr>
              <a:t>understanding of the interplay between cities and their surrounding rural areas in</a:t>
            </a:r>
          </a:p>
          <a:p>
            <a:r>
              <a:rPr lang="en-US" dirty="0">
                <a:solidFill>
                  <a:schemeClr val="tx1"/>
                </a:solidFill>
              </a:rPr>
              <a:t>terms of land-use, transport, environment, energy, identify how transformation,</a:t>
            </a:r>
          </a:p>
          <a:p>
            <a:r>
              <a:rPr lang="en-US" dirty="0">
                <a:solidFill>
                  <a:schemeClr val="tx1"/>
                </a:solidFill>
              </a:rPr>
              <a:t>growth and shrinkage dynamics can be exploited as an opportunity to revise spatial structures, decision processes and stakeholder cooperation and strengthen </a:t>
            </a:r>
            <a:r>
              <a:rPr lang="en-US" dirty="0" err="1">
                <a:solidFill>
                  <a:schemeClr val="tx1"/>
                </a:solidFill>
              </a:rPr>
              <a:t>favourable</a:t>
            </a:r>
            <a:r>
              <a:rPr lang="en-US" dirty="0">
                <a:solidFill>
                  <a:schemeClr val="tx1"/>
                </a:solidFill>
              </a:rPr>
              <a:t> practices towards better livelihoods and quality of life.</a:t>
            </a:r>
          </a:p>
          <a:p>
            <a:endParaRPr lang="en-US" dirty="0">
              <a:solidFill>
                <a:schemeClr val="tx1"/>
              </a:solidFill>
            </a:endParaRPr>
          </a:p>
          <a:p>
            <a:r>
              <a:rPr lang="sv-SE" dirty="0">
                <a:solidFill>
                  <a:schemeClr val="tx1"/>
                </a:solidFill>
              </a:rPr>
              <a:t/>
            </a:r>
            <a:br>
              <a:rPr lang="sv-SE" dirty="0">
                <a:solidFill>
                  <a:schemeClr val="tx1"/>
                </a:solidFill>
              </a:rPr>
            </a:br>
            <a:r>
              <a:rPr lang="en-US" sz="1200" b="1" dirty="0"/>
              <a:t>New dynamics of public services</a:t>
            </a:r>
            <a:r>
              <a:rPr lang="en-US" sz="1200" dirty="0"/>
              <a:t/>
            </a:r>
            <a:br>
              <a:rPr lang="en-US" sz="1200" dirty="0"/>
            </a:br>
            <a:r>
              <a:rPr lang="en-US" sz="1200" dirty="0"/>
              <a:t>In recent decades many urban areas in Europe have seen a significant change in the structure and </a:t>
            </a:r>
            <a:r>
              <a:rPr lang="en-US" sz="1200" dirty="0" err="1"/>
              <a:t>organisation</a:t>
            </a:r>
            <a:r>
              <a:rPr lang="en-US" sz="1200" dirty="0"/>
              <a:t> of public service provision. Recent game-changing circumstances and dynamics stemming from economic, social and environmental trends intensify the necessity to rethink traditional models. This topic aims to</a:t>
            </a:r>
          </a:p>
          <a:p>
            <a:r>
              <a:rPr lang="en-US" sz="1200" dirty="0"/>
              <a:t>develop new and innovative approaches in the realm of public services to increase</a:t>
            </a:r>
          </a:p>
          <a:p>
            <a:r>
              <a:rPr lang="en-US" sz="1200" dirty="0"/>
              <a:t>the capacity of urban areas to answer local challenges.</a:t>
            </a:r>
          </a:p>
          <a:p>
            <a:endParaRPr lang="en-US" sz="1200" dirty="0"/>
          </a:p>
          <a:p>
            <a:r>
              <a:rPr lang="en-US" sz="1200" b="1" dirty="0"/>
              <a:t>Inclusive, vibrant and accessible urban communities</a:t>
            </a:r>
            <a:r>
              <a:rPr lang="en-US" sz="1200" dirty="0"/>
              <a:t/>
            </a:r>
            <a:br>
              <a:rPr lang="en-US" sz="1200" dirty="0"/>
            </a:br>
            <a:r>
              <a:rPr lang="en-US" sz="1200" b="0" i="0" u="none" strike="noStrike" kern="1200" baseline="0" dirty="0">
                <a:solidFill>
                  <a:schemeClr val="tx1"/>
                </a:solidFill>
                <a:latin typeface="+mn-lt"/>
                <a:ea typeface="+mn-ea"/>
                <a:cs typeface="+mn-cs"/>
              </a:rPr>
              <a:t>This topic examines the everyday needs and challenges facing different social and cultural groups in the city, and how </a:t>
            </a:r>
            <a:r>
              <a:rPr lang="sv-SE" sz="1200" b="0" i="0" u="none" strike="noStrike" kern="1200" baseline="0" dirty="0" err="1">
                <a:solidFill>
                  <a:schemeClr val="tx1"/>
                </a:solidFill>
                <a:latin typeface="+mn-lt"/>
                <a:ea typeface="+mn-ea"/>
                <a:cs typeface="+mn-cs"/>
              </a:rPr>
              <a:t>individual</a:t>
            </a:r>
            <a:r>
              <a:rPr lang="sv-SE" sz="1200" b="0" i="0" u="none" strike="noStrike" kern="1200" baseline="0" dirty="0">
                <a:solidFill>
                  <a:schemeClr val="tx1"/>
                </a:solidFill>
                <a:latin typeface="+mn-lt"/>
                <a:ea typeface="+mn-ea"/>
                <a:cs typeface="+mn-cs"/>
              </a:rPr>
              <a:t> and </a:t>
            </a:r>
            <a:r>
              <a:rPr lang="sv-SE" sz="1200" b="0" i="0" u="none" strike="noStrike" kern="1200" baseline="0" dirty="0" err="1">
                <a:solidFill>
                  <a:schemeClr val="tx1"/>
                </a:solidFill>
                <a:latin typeface="+mn-lt"/>
                <a:ea typeface="+mn-ea"/>
                <a:cs typeface="+mn-cs"/>
              </a:rPr>
              <a:t>community</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practices</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governance</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businesses</a:t>
            </a:r>
            <a:r>
              <a:rPr lang="sv-SE" sz="1200" b="0" i="0" u="none" strike="noStrike" kern="1200" baseline="0" dirty="0">
                <a:solidFill>
                  <a:schemeClr val="tx1"/>
                </a:solidFill>
                <a:latin typeface="+mn-lt"/>
                <a:ea typeface="+mn-ea"/>
                <a:cs typeface="+mn-cs"/>
              </a:rPr>
              <a:t>, </a:t>
            </a:r>
            <a:r>
              <a:rPr lang="sv-SE" sz="1200" b="0" i="0" u="none" strike="noStrike" kern="1200" baseline="0" dirty="0" err="1">
                <a:solidFill>
                  <a:schemeClr val="tx1"/>
                </a:solidFill>
                <a:latin typeface="+mn-lt"/>
                <a:ea typeface="+mn-ea"/>
                <a:cs typeface="+mn-cs"/>
              </a:rPr>
              <a:t>infrastructures</a:t>
            </a:r>
            <a:r>
              <a:rPr lang="sv-SE" sz="1200" b="0" i="0" u="none" strike="noStrike" kern="1200" baseline="0" dirty="0">
                <a:solidFill>
                  <a:schemeClr val="tx1"/>
                </a:solidFill>
                <a:latin typeface="+mn-lt"/>
                <a:ea typeface="+mn-ea"/>
                <a:cs typeface="+mn-cs"/>
              </a:rPr>
              <a:t> and urban regeneration </a:t>
            </a:r>
            <a:r>
              <a:rPr lang="sv-SE" sz="1200" b="0" i="0" u="none" strike="noStrike" kern="1200" baseline="0" dirty="0" err="1">
                <a:solidFill>
                  <a:schemeClr val="tx1"/>
                </a:solidFill>
                <a:latin typeface="+mn-lt"/>
                <a:ea typeface="+mn-ea"/>
                <a:cs typeface="+mn-cs"/>
              </a:rPr>
              <a:t>can</a:t>
            </a:r>
            <a:r>
              <a:rPr lang="sv-SE" sz="1200" b="0" i="0" u="none" strike="noStrike" kern="1200" baseline="0" dirty="0">
                <a:solidFill>
                  <a:schemeClr val="tx1"/>
                </a:solidFill>
                <a:latin typeface="+mn-lt"/>
                <a:ea typeface="+mn-ea"/>
                <a:cs typeface="+mn-cs"/>
              </a:rPr>
              <a:t> support </a:t>
            </a:r>
            <a:r>
              <a:rPr lang="sv-SE" sz="1200" b="0" i="0" u="none" strike="noStrike" kern="1200" baseline="0" dirty="0" err="1">
                <a:solidFill>
                  <a:schemeClr val="tx1"/>
                </a:solidFill>
                <a:latin typeface="+mn-lt"/>
                <a:ea typeface="+mn-ea"/>
                <a:cs typeface="+mn-cs"/>
              </a:rPr>
              <a:t>sustainable</a:t>
            </a:r>
            <a:r>
              <a:rPr lang="sv-SE" sz="1200" b="0" i="0" u="none" strike="noStrike" kern="1200" baseline="0" dirty="0">
                <a:solidFill>
                  <a:schemeClr val="tx1"/>
                </a:solidFill>
                <a:latin typeface="+mn-lt"/>
                <a:ea typeface="+mn-ea"/>
                <a:cs typeface="+mn-cs"/>
              </a:rPr>
              <a:t> urban </a:t>
            </a:r>
            <a:r>
              <a:rPr lang="sv-SE" sz="1200" b="0" i="0" u="none" strike="noStrike" kern="1200" baseline="0" dirty="0" err="1">
                <a:solidFill>
                  <a:schemeClr val="tx1"/>
                </a:solidFill>
                <a:latin typeface="+mn-lt"/>
                <a:ea typeface="+mn-ea"/>
                <a:cs typeface="+mn-cs"/>
              </a:rPr>
              <a:t>development</a:t>
            </a:r>
            <a:r>
              <a:rPr lang="sv-SE"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the peaceful integration of diverse </a:t>
            </a:r>
            <a:r>
              <a:rPr lang="sv-SE" sz="1200" b="0" i="0" u="none" strike="noStrike" kern="1200" baseline="0" dirty="0" err="1">
                <a:solidFill>
                  <a:schemeClr val="tx1"/>
                </a:solidFill>
                <a:latin typeface="+mn-lt"/>
                <a:ea typeface="+mn-ea"/>
                <a:cs typeface="+mn-cs"/>
              </a:rPr>
              <a:t>communities</a:t>
            </a:r>
            <a:r>
              <a:rPr lang="sv-SE" sz="1200" b="0" i="0" u="none" strike="noStrike" kern="1200" baseline="0" dirty="0">
                <a:solidFill>
                  <a:schemeClr val="tx1"/>
                </a:solidFill>
                <a:latin typeface="+mn-lt"/>
                <a:ea typeface="+mn-ea"/>
                <a:cs typeface="+mn-cs"/>
              </a:rPr>
              <a:t>.</a:t>
            </a:r>
            <a:endParaRPr lang="sv-SE" sz="1200" dirty="0"/>
          </a:p>
          <a:p>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4ACE5833-FFAF-46E1-B4BE-870391B8A1CE}" type="slidenum">
              <a:rPr lang="de-DE" smtClean="0"/>
              <a:pPr/>
              <a:t>11</a:t>
            </a:fld>
            <a:endParaRPr lang="de-DE"/>
          </a:p>
        </p:txBody>
      </p:sp>
    </p:spTree>
    <p:extLst>
      <p:ext uri="{BB962C8B-B14F-4D97-AF65-F5344CB8AC3E}">
        <p14:creationId xmlns:p14="http://schemas.microsoft.com/office/powerpoint/2010/main" val="1714002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Text Placeholder 2"/>
          <p:cNvSpPr>
            <a:spLocks noGrp="1"/>
          </p:cNvSpPr>
          <p:nvPr>
            <p:ph idx="1"/>
          </p:nvPr>
        </p:nvSpPr>
        <p:spPr>
          <a:xfrm>
            <a:off x="1332000" y="1779661"/>
            <a:ext cx="7283152" cy="2814961"/>
          </a:xfrm>
          <a:prstGeom prst="rect">
            <a:avLst/>
          </a:prstGeom>
        </p:spPr>
        <p:txBody>
          <a:bodyPr vert="horz" lIns="91440" tIns="45720" rIns="91440" bIns="45720" rtlCol="0">
            <a:normAutofit/>
          </a:body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en-GB" noProof="0" dirty="0"/>
          </a:p>
        </p:txBody>
      </p:sp>
      <p:sp>
        <p:nvSpPr>
          <p:cNvPr id="5" name="Title Placeholder 1"/>
          <p:cNvSpPr>
            <a:spLocks noGrp="1"/>
          </p:cNvSpPr>
          <p:nvPr>
            <p:ph type="title"/>
          </p:nvPr>
        </p:nvSpPr>
        <p:spPr>
          <a:xfrm>
            <a:off x="1331640" y="360000"/>
            <a:ext cx="6552728" cy="720000"/>
          </a:xfrm>
          <a:prstGeom prst="rect">
            <a:avLst/>
          </a:prstGeom>
        </p:spPr>
        <p:txBody>
          <a:bodyPr vert="horz" lIns="91440" tIns="45720" rIns="91440" bIns="45720" rtlCol="0" anchor="ctr">
            <a:normAutofit/>
          </a:bodyPr>
          <a:lstStyle/>
          <a:p>
            <a:r>
              <a:rPr lang="sv-SE" noProof="0"/>
              <a:t>Klicka här för att ändra format</a:t>
            </a:r>
            <a:endParaRPr lang="en-GB" noProof="0" dirty="0"/>
          </a:p>
        </p:txBody>
      </p:sp>
    </p:spTree>
    <p:extLst>
      <p:ext uri="{BB962C8B-B14F-4D97-AF65-F5344CB8AC3E}">
        <p14:creationId xmlns:p14="http://schemas.microsoft.com/office/powerpoint/2010/main" val="131347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2" name="Text Placeholder 2"/>
          <p:cNvSpPr>
            <a:spLocks noGrp="1"/>
          </p:cNvSpPr>
          <p:nvPr>
            <p:ph idx="1"/>
          </p:nvPr>
        </p:nvSpPr>
        <p:spPr>
          <a:xfrm>
            <a:off x="1332000" y="1779661"/>
            <a:ext cx="7283152" cy="2814961"/>
          </a:xfrm>
          <a:prstGeom prst="rect">
            <a:avLst/>
          </a:prstGeom>
        </p:spPr>
        <p:txBody>
          <a:bodyPr vert="horz" lIns="91440" tIns="45720" rIns="91440" bIns="45720" rtlCol="0">
            <a:normAutofit/>
          </a:body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en-GB" noProof="0" dirty="0"/>
          </a:p>
        </p:txBody>
      </p:sp>
      <p:sp>
        <p:nvSpPr>
          <p:cNvPr id="13" name="Title Placeholder 1"/>
          <p:cNvSpPr>
            <a:spLocks noGrp="1"/>
          </p:cNvSpPr>
          <p:nvPr>
            <p:ph type="title"/>
          </p:nvPr>
        </p:nvSpPr>
        <p:spPr>
          <a:xfrm>
            <a:off x="1331640" y="360000"/>
            <a:ext cx="6552728" cy="720000"/>
          </a:xfrm>
          <a:prstGeom prst="rect">
            <a:avLst/>
          </a:prstGeom>
        </p:spPr>
        <p:txBody>
          <a:bodyPr vert="horz" lIns="91440" tIns="45720" rIns="91440" bIns="45720" rtlCol="0" anchor="ctr">
            <a:normAutofit/>
          </a:bodyPr>
          <a:lstStyle/>
          <a:p>
            <a:r>
              <a:rPr lang="sv-SE" noProof="0"/>
              <a:t>Klicka här för att ändra format</a:t>
            </a:r>
            <a:endParaRPr lang="en-GB" noProof="0" dirty="0"/>
          </a:p>
        </p:txBody>
      </p:sp>
    </p:spTree>
    <p:extLst>
      <p:ext uri="{BB962C8B-B14F-4D97-AF65-F5344CB8AC3E}">
        <p14:creationId xmlns:p14="http://schemas.microsoft.com/office/powerpoint/2010/main" val="39429586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hoek 8"/>
          <p:cNvSpPr/>
          <p:nvPr userDrawn="1"/>
        </p:nvSpPr>
        <p:spPr>
          <a:xfrm>
            <a:off x="251521" y="360000"/>
            <a:ext cx="8640960" cy="4536504"/>
          </a:xfrm>
          <a:prstGeom prst="rect">
            <a:avLst/>
          </a:prstGeom>
          <a:solidFill>
            <a:srgbClr val="A7C7D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solidFill>
                <a:srgbClr val="9AD5E8"/>
              </a:solidFill>
            </a:endParaRPr>
          </a:p>
        </p:txBody>
      </p:sp>
      <p:sp>
        <p:nvSpPr>
          <p:cNvPr id="3" name="Text Placeholder 2"/>
          <p:cNvSpPr>
            <a:spLocks noGrp="1"/>
          </p:cNvSpPr>
          <p:nvPr>
            <p:ph type="body" idx="1"/>
          </p:nvPr>
        </p:nvSpPr>
        <p:spPr>
          <a:xfrm>
            <a:off x="1332000" y="1779661"/>
            <a:ext cx="7283152" cy="2814961"/>
          </a:xfrm>
          <a:prstGeom prst="rect">
            <a:avLst/>
          </a:prstGeom>
        </p:spPr>
        <p:txBody>
          <a:bodyPr vert="horz" lIns="91440" tIns="45720" rIns="91440" bIns="45720" rtlCol="0">
            <a:normAutofit/>
          </a:body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endParaRPr lang="en-GB" noProof="0" dirty="0"/>
          </a:p>
        </p:txBody>
      </p:sp>
      <p:sp>
        <p:nvSpPr>
          <p:cNvPr id="2" name="Title Placeholder 1"/>
          <p:cNvSpPr>
            <a:spLocks noGrp="1"/>
          </p:cNvSpPr>
          <p:nvPr>
            <p:ph type="title"/>
          </p:nvPr>
        </p:nvSpPr>
        <p:spPr>
          <a:xfrm>
            <a:off x="1331640" y="360000"/>
            <a:ext cx="6552728" cy="720000"/>
          </a:xfrm>
          <a:prstGeom prst="rect">
            <a:avLst/>
          </a:prstGeom>
        </p:spPr>
        <p:txBody>
          <a:bodyPr vert="horz" lIns="91440" tIns="45720" rIns="91440" bIns="45720" rtlCol="0" anchor="ctr">
            <a:normAutofit/>
          </a:bodyPr>
          <a:lstStyle/>
          <a:p>
            <a:r>
              <a:rPr lang="sv-SE" noProof="0"/>
              <a:t>Klicka här för att ändra format</a:t>
            </a:r>
            <a:endParaRPr lang="en-GB" noProof="0" dirty="0"/>
          </a:p>
        </p:txBody>
      </p:sp>
      <p:pic>
        <p:nvPicPr>
          <p:cNvPr id="12" name="Afbeelding 11" descr="JPI-pay-off.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96544" y="144000"/>
            <a:ext cx="3995936" cy="120885"/>
          </a:xfrm>
          <a:prstGeom prst="rect">
            <a:avLst/>
          </a:prstGeom>
        </p:spPr>
      </p:pic>
      <p:pic>
        <p:nvPicPr>
          <p:cNvPr id="16" name="Afbeelding 15" descr="JPI Urban Europe_Temporary logotype solution_DEF.pdf"/>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6000" y="-11336"/>
            <a:ext cx="1331640" cy="382443"/>
          </a:xfrm>
          <a:prstGeom prst="rect">
            <a:avLst/>
          </a:prstGeom>
        </p:spPr>
      </p:pic>
      <p:sp>
        <p:nvSpPr>
          <p:cNvPr id="4" name="Rechthoek 3"/>
          <p:cNvSpPr/>
          <p:nvPr userDrawn="1"/>
        </p:nvSpPr>
        <p:spPr>
          <a:xfrm>
            <a:off x="4860032" y="51470"/>
            <a:ext cx="1008112" cy="2880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Title Placeholder 1"/>
          <p:cNvSpPr txBox="1">
            <a:spLocks/>
          </p:cNvSpPr>
          <p:nvPr userDrawn="1"/>
        </p:nvSpPr>
        <p:spPr>
          <a:xfrm>
            <a:off x="251520" y="4948014"/>
            <a:ext cx="2448272" cy="144016"/>
          </a:xfrm>
          <a:prstGeom prst="rect">
            <a:avLst/>
          </a:prstGeom>
        </p:spPr>
        <p:txBody>
          <a:bodyPr vert="horz" lIns="0" tIns="0" rIns="0" bIns="0" rtlCol="0" anchor="t" anchorCtr="0">
            <a:normAutofit/>
          </a:bodyPr>
          <a:lstStyle>
            <a:lvl1pPr algn="l" defTabSz="457200" rtl="0" eaLnBrk="1" latinLnBrk="0" hangingPunct="1">
              <a:spcBef>
                <a:spcPct val="0"/>
              </a:spcBef>
              <a:buNone/>
              <a:defRPr sz="2000" b="1" i="0" kern="1200">
                <a:solidFill>
                  <a:srgbClr val="093D58"/>
                </a:solidFill>
                <a:latin typeface="Arial"/>
                <a:ea typeface="+mj-ea"/>
                <a:cs typeface="Arial"/>
              </a:defRPr>
            </a:lvl1pPr>
          </a:lstStyle>
          <a:p>
            <a:r>
              <a:rPr lang="nl-NL" sz="800" b="1" i="0" kern="1200" dirty="0">
                <a:solidFill>
                  <a:srgbClr val="093D58"/>
                </a:solidFill>
                <a:latin typeface="Arial"/>
                <a:ea typeface="+mj-ea"/>
                <a:cs typeface="Arial"/>
              </a:rPr>
              <a:t>JPI Urban Europe </a:t>
            </a:r>
            <a:r>
              <a:rPr lang="nl-NL" sz="800" b="0" i="0" kern="1200" dirty="0">
                <a:solidFill>
                  <a:srgbClr val="093D58"/>
                </a:solidFill>
                <a:latin typeface="Arial"/>
                <a:ea typeface="+mj-ea"/>
                <a:cs typeface="Arial"/>
              </a:rPr>
              <a:t>Making Cities Work</a:t>
            </a:r>
            <a:endParaRPr lang="en-GB" sz="800" b="0" dirty="0"/>
          </a:p>
        </p:txBody>
      </p:sp>
    </p:spTree>
    <p:extLst>
      <p:ext uri="{BB962C8B-B14F-4D97-AF65-F5344CB8AC3E}">
        <p14:creationId xmlns:p14="http://schemas.microsoft.com/office/powerpoint/2010/main" val="349287222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1" latinLnBrk="0" hangingPunct="1">
        <a:spcBef>
          <a:spcPct val="0"/>
        </a:spcBef>
        <a:buNone/>
        <a:defRPr sz="2000" b="1" i="0" kern="1200">
          <a:solidFill>
            <a:srgbClr val="093D58"/>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800" kern="1200">
          <a:solidFill>
            <a:srgbClr val="093D58"/>
          </a:solidFill>
          <a:latin typeface="Arial"/>
          <a:ea typeface="+mn-ea"/>
          <a:cs typeface="Arial"/>
        </a:defRPr>
      </a:lvl1pPr>
      <a:lvl2pPr marL="742950" indent="-285750" algn="l" defTabSz="457200" rtl="0" eaLnBrk="1" latinLnBrk="0" hangingPunct="1">
        <a:spcBef>
          <a:spcPct val="20000"/>
        </a:spcBef>
        <a:buFont typeface="Arial"/>
        <a:buChar char="–"/>
        <a:defRPr sz="1400" kern="1200">
          <a:solidFill>
            <a:srgbClr val="093D58"/>
          </a:solidFill>
          <a:latin typeface="Arial"/>
          <a:ea typeface="+mn-ea"/>
          <a:cs typeface="Arial"/>
        </a:defRPr>
      </a:lvl2pPr>
      <a:lvl3pPr marL="1143000" indent="-228600" algn="l" defTabSz="457200" rtl="0" eaLnBrk="1" latinLnBrk="0" hangingPunct="1">
        <a:spcBef>
          <a:spcPct val="20000"/>
        </a:spcBef>
        <a:buFont typeface="Arial"/>
        <a:buChar char="•"/>
        <a:defRPr sz="1200" kern="1200">
          <a:solidFill>
            <a:srgbClr val="093D58"/>
          </a:solidFill>
          <a:latin typeface="Arial"/>
          <a:ea typeface="+mn-ea"/>
          <a:cs typeface="Arial"/>
        </a:defRPr>
      </a:lvl3pPr>
      <a:lvl4pPr marL="1600200" indent="-228600" algn="l" defTabSz="457200" rtl="0" eaLnBrk="1" latinLnBrk="0" hangingPunct="1">
        <a:spcBef>
          <a:spcPct val="20000"/>
        </a:spcBef>
        <a:buFont typeface="Arial"/>
        <a:buChar char="–"/>
        <a:defRPr sz="1000" kern="1200">
          <a:solidFill>
            <a:srgbClr val="093D58"/>
          </a:solidFill>
          <a:latin typeface="Arial"/>
          <a:ea typeface="+mn-ea"/>
          <a:cs typeface="Arial"/>
        </a:defRPr>
      </a:lvl4pPr>
      <a:lvl5pPr marL="2057400" indent="-228600" algn="l" defTabSz="457200" rtl="0" eaLnBrk="1" latinLnBrk="0" hangingPunct="1">
        <a:spcBef>
          <a:spcPct val="20000"/>
        </a:spcBef>
        <a:buFont typeface="Arial"/>
        <a:buChar char="»"/>
        <a:defRPr sz="800" kern="1200">
          <a:solidFill>
            <a:srgbClr val="093D58"/>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jpi-urbaneurope.eu/making-cities-wor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jpi-urbaneurope.eu/app/uploads/2017/10/National-Contact-Points-MCW-171016.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luejeans.com/59923075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aking-cities-work.b2match.io/" TargetMode="External"/><Relationship Id="rId5" Type="http://schemas.openxmlformats.org/officeDocument/2006/relationships/hyperlink" Target="http://jpi-urbaneurope.eu/event-calendar/" TargetMode="External"/><Relationship Id="rId4" Type="http://schemas.openxmlformats.org/officeDocument/2006/relationships/hyperlink" Target="https://bluejeans.com/897676213"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xmlns="" id="{16F5E8F1-2328-447C-B874-EBA45C1BFCEF}"/>
              </a:ext>
            </a:extLst>
          </p:cNvPr>
          <p:cNvSpPr/>
          <p:nvPr/>
        </p:nvSpPr>
        <p:spPr>
          <a:xfrm>
            <a:off x="251520" y="1419622"/>
            <a:ext cx="8640960" cy="769441"/>
          </a:xfrm>
          <a:prstGeom prst="rect">
            <a:avLst/>
          </a:prstGeom>
        </p:spPr>
        <p:txBody>
          <a:bodyPr wrap="square">
            <a:spAutoFit/>
          </a:bodyPr>
          <a:lstStyle/>
          <a:p>
            <a:pPr algn="ctr"/>
            <a:r>
              <a:rPr lang="sv-SE" sz="4400" b="1" dirty="0" err="1">
                <a:solidFill>
                  <a:schemeClr val="accent1">
                    <a:lumMod val="50000"/>
                  </a:schemeClr>
                </a:solidFill>
                <a:latin typeface="Arial" panose="020B0604020202020204" pitchFamily="34" charset="0"/>
                <a:cs typeface="Arial" panose="020B0604020202020204" pitchFamily="34" charset="0"/>
              </a:rPr>
              <a:t>Making</a:t>
            </a:r>
            <a:r>
              <a:rPr lang="sv-SE" sz="4400" b="1" dirty="0">
                <a:solidFill>
                  <a:schemeClr val="accent1">
                    <a:lumMod val="50000"/>
                  </a:schemeClr>
                </a:solidFill>
                <a:latin typeface="Arial" panose="020B0604020202020204" pitchFamily="34" charset="0"/>
                <a:cs typeface="Arial" panose="020B0604020202020204" pitchFamily="34" charset="0"/>
              </a:rPr>
              <a:t> </a:t>
            </a:r>
            <a:r>
              <a:rPr lang="sv-SE" sz="4400" b="1" dirty="0" err="1">
                <a:solidFill>
                  <a:schemeClr val="accent1">
                    <a:lumMod val="50000"/>
                  </a:schemeClr>
                </a:solidFill>
                <a:latin typeface="Arial" panose="020B0604020202020204" pitchFamily="34" charset="0"/>
                <a:cs typeface="Arial" panose="020B0604020202020204" pitchFamily="34" charset="0"/>
              </a:rPr>
              <a:t>Cities</a:t>
            </a:r>
            <a:r>
              <a:rPr lang="sv-SE" sz="4400" b="1" dirty="0">
                <a:solidFill>
                  <a:schemeClr val="accent1">
                    <a:lumMod val="50000"/>
                  </a:schemeClr>
                </a:solidFill>
                <a:latin typeface="Arial" panose="020B0604020202020204" pitchFamily="34" charset="0"/>
                <a:cs typeface="Arial" panose="020B0604020202020204" pitchFamily="34" charset="0"/>
              </a:rPr>
              <a:t> </a:t>
            </a:r>
            <a:r>
              <a:rPr lang="sv-SE" sz="4400" b="1" dirty="0" err="1">
                <a:solidFill>
                  <a:schemeClr val="accent1">
                    <a:lumMod val="50000"/>
                  </a:schemeClr>
                </a:solidFill>
                <a:latin typeface="Arial" panose="020B0604020202020204" pitchFamily="34" charset="0"/>
                <a:cs typeface="Arial" panose="020B0604020202020204" pitchFamily="34" charset="0"/>
              </a:rPr>
              <a:t>Work</a:t>
            </a:r>
            <a:endParaRPr lang="sv-SE" sz="4400" b="1" dirty="0">
              <a:solidFill>
                <a:schemeClr val="accent1">
                  <a:lumMod val="50000"/>
                </a:schemeClr>
              </a:solidFill>
              <a:latin typeface="Arial" panose="020B0604020202020204" pitchFamily="34" charset="0"/>
              <a:cs typeface="Arial" panose="020B0604020202020204" pitchFamily="34" charset="0"/>
            </a:endParaRPr>
          </a:p>
        </p:txBody>
      </p:sp>
      <p:sp>
        <p:nvSpPr>
          <p:cNvPr id="8" name="Rektangel 7">
            <a:extLst>
              <a:ext uri="{FF2B5EF4-FFF2-40B4-BE49-F238E27FC236}">
                <a16:creationId xmlns:a16="http://schemas.microsoft.com/office/drawing/2014/main" xmlns="" id="{524FDD6D-5998-4EDC-882C-B7E0A87C3B8C}"/>
              </a:ext>
            </a:extLst>
          </p:cNvPr>
          <p:cNvSpPr/>
          <p:nvPr/>
        </p:nvSpPr>
        <p:spPr>
          <a:xfrm>
            <a:off x="1307780" y="3939902"/>
            <a:ext cx="6555628" cy="338554"/>
          </a:xfrm>
          <a:prstGeom prst="rect">
            <a:avLst/>
          </a:prstGeom>
        </p:spPr>
        <p:txBody>
          <a:bodyPr wrap="square">
            <a:spAutoFit/>
          </a:bodyPr>
          <a:lstStyle/>
          <a:p>
            <a:pPr algn="ctr"/>
            <a:r>
              <a:rPr lang="sv-SE" sz="1600" b="1" dirty="0">
                <a:solidFill>
                  <a:schemeClr val="accent1">
                    <a:lumMod val="50000"/>
                  </a:schemeClr>
                </a:solidFill>
                <a:latin typeface="Arial" panose="020B0604020202020204" pitchFamily="34" charset="0"/>
                <a:cs typeface="Arial" panose="020B0604020202020204" pitchFamily="34" charset="0"/>
              </a:rPr>
              <a:t>jpi-urbaneurope.eu</a:t>
            </a:r>
          </a:p>
        </p:txBody>
      </p:sp>
    </p:spTree>
    <p:extLst>
      <p:ext uri="{BB962C8B-B14F-4D97-AF65-F5344CB8AC3E}">
        <p14:creationId xmlns:p14="http://schemas.microsoft.com/office/powerpoint/2010/main" val="1076611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3</a:t>
            </a:r>
            <a:r>
              <a:rPr lang="de-AT" altLang="de-DE" dirty="0"/>
              <a:t/>
            </a:r>
            <a:br>
              <a:rPr lang="de-AT" altLang="de-DE" dirty="0"/>
            </a:br>
            <a:endParaRPr lang="de-AT" altLang="de-DE" dirty="0"/>
          </a:p>
        </p:txBody>
      </p:sp>
      <p:sp>
        <p:nvSpPr>
          <p:cNvPr id="3" name="Platshållare för innehåll 2"/>
          <p:cNvSpPr>
            <a:spLocks noGrp="1"/>
          </p:cNvSpPr>
          <p:nvPr>
            <p:ph idx="1"/>
          </p:nvPr>
        </p:nvSpPr>
        <p:spPr>
          <a:xfrm>
            <a:off x="1619672" y="1203598"/>
            <a:ext cx="6056430" cy="648072"/>
          </a:xfrm>
        </p:spPr>
        <p:txBody>
          <a:bodyPr>
            <a:noAutofit/>
          </a:bodyPr>
          <a:lstStyle/>
          <a:p>
            <a:pPr marL="0" indent="0">
              <a:buNone/>
            </a:pPr>
            <a:r>
              <a:rPr lang="en-GB" b="1" dirty="0"/>
              <a:t>Creating the city together: Closing the gap between citizens, companies and city policy</a:t>
            </a:r>
            <a:endParaRPr lang="sv-SE" b="1" dirty="0"/>
          </a:p>
          <a:p>
            <a:pPr marL="0" indent="0">
              <a:buNone/>
            </a:pPr>
            <a:endParaRPr lang="en-US" b="1" dirty="0"/>
          </a:p>
        </p:txBody>
      </p:sp>
      <p:sp>
        <p:nvSpPr>
          <p:cNvPr id="4" name="Rektangel 3">
            <a:extLst>
              <a:ext uri="{FF2B5EF4-FFF2-40B4-BE49-F238E27FC236}">
                <a16:creationId xmlns:a16="http://schemas.microsoft.com/office/drawing/2014/main" xmlns="" id="{564A0BA6-2111-40B1-A6C3-AF6B68C83496}"/>
              </a:ext>
            </a:extLst>
          </p:cNvPr>
          <p:cNvSpPr/>
          <p:nvPr/>
        </p:nvSpPr>
        <p:spPr>
          <a:xfrm>
            <a:off x="1403648" y="2139702"/>
            <a:ext cx="6192688" cy="2219838"/>
          </a:xfrm>
          <a:prstGeom prst="rect">
            <a:avLst/>
          </a:prstGeom>
        </p:spPr>
        <p:txBody>
          <a:bodyPr wrap="square">
            <a:spAutoFit/>
          </a:bodyPr>
          <a:lstStyle/>
          <a:p>
            <a:pPr marL="228600" marR="69850">
              <a:lnSpc>
                <a:spcPct val="96000"/>
              </a:lnSpc>
            </a:pPr>
            <a:r>
              <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rPr>
              <a:t>Cities have a responsibility to initiate cooperation with its citizens, civil society actors and companies to solve societal challenges. Over the past years many cities have done this: urban living labs, smart city pilots and urban innovation initiatives have been established all over Europe. However, it has proven difficult to move from a short-term citizen involvement initiative to a sustained practice where citizen involvement is truly incorporated.</a:t>
            </a:r>
          </a:p>
          <a:p>
            <a:pPr marL="228600" marR="69850">
              <a:lnSpc>
                <a:spcPct val="96000"/>
              </a:lnSpc>
            </a:pPr>
            <a:endPar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endParaRPr>
          </a:p>
          <a:p>
            <a:pPr marL="228600" marR="69850">
              <a:lnSpc>
                <a:spcPct val="96000"/>
              </a:lnSpc>
            </a:pPr>
            <a:r>
              <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rPr>
              <a:t>Projects related to this topic could focus on closing the gap between citizens, civil society actors, companies, and policy development. One option is to work on a specific city case where a pilot project is transformed into practice. Another option is to develop tools, methods or ideas on how to close the same gap for multiple case study areas.</a:t>
            </a:r>
            <a:endParaRPr lang="sv-SE" sz="1200" spc="-10" dirty="0">
              <a:solidFill>
                <a:srgbClr val="093D58"/>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0570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4</a:t>
            </a:r>
            <a:r>
              <a:rPr lang="de-AT" altLang="de-DE" dirty="0"/>
              <a:t/>
            </a:r>
            <a:br>
              <a:rPr lang="de-AT" altLang="de-DE" dirty="0"/>
            </a:br>
            <a:endParaRPr lang="de-AT" altLang="de-DE" dirty="0"/>
          </a:p>
        </p:txBody>
      </p:sp>
      <p:sp>
        <p:nvSpPr>
          <p:cNvPr id="3" name="Platshållare för innehåll 2"/>
          <p:cNvSpPr>
            <a:spLocks noGrp="1"/>
          </p:cNvSpPr>
          <p:nvPr>
            <p:ph idx="1"/>
          </p:nvPr>
        </p:nvSpPr>
        <p:spPr>
          <a:xfrm>
            <a:off x="1607076" y="1275606"/>
            <a:ext cx="6056430" cy="792088"/>
          </a:xfrm>
        </p:spPr>
        <p:txBody>
          <a:bodyPr>
            <a:noAutofit/>
          </a:bodyPr>
          <a:lstStyle/>
          <a:p>
            <a:pPr marL="0" indent="0">
              <a:buNone/>
            </a:pPr>
            <a:r>
              <a:rPr lang="en-GB" b="1" dirty="0"/>
              <a:t>Innovative and sustainable city change: </a:t>
            </a:r>
            <a:br>
              <a:rPr lang="en-GB" b="1" dirty="0"/>
            </a:br>
            <a:r>
              <a:rPr lang="en-GB" b="1" dirty="0"/>
              <a:t>Reducing the negative impacts of construction sites</a:t>
            </a:r>
            <a:endParaRPr lang="sv-SE" b="1" dirty="0"/>
          </a:p>
          <a:p>
            <a:pPr marL="0" indent="0">
              <a:buNone/>
            </a:pPr>
            <a:endParaRPr lang="en-US" b="1" dirty="0"/>
          </a:p>
        </p:txBody>
      </p:sp>
      <p:sp>
        <p:nvSpPr>
          <p:cNvPr id="4" name="Rektangel 3">
            <a:extLst>
              <a:ext uri="{FF2B5EF4-FFF2-40B4-BE49-F238E27FC236}">
                <a16:creationId xmlns:a16="http://schemas.microsoft.com/office/drawing/2014/main" xmlns="" id="{E9285282-9743-4AFF-8D1D-AC21A20B403A}"/>
              </a:ext>
            </a:extLst>
          </p:cNvPr>
          <p:cNvSpPr/>
          <p:nvPr/>
        </p:nvSpPr>
        <p:spPr>
          <a:xfrm>
            <a:off x="1331640" y="2139702"/>
            <a:ext cx="6192688" cy="1865254"/>
          </a:xfrm>
          <a:prstGeom prst="rect">
            <a:avLst/>
          </a:prstGeom>
        </p:spPr>
        <p:txBody>
          <a:bodyPr wrap="square">
            <a:spAutoFit/>
          </a:bodyPr>
          <a:lstStyle/>
          <a:p>
            <a:pPr marL="287020" marR="69850">
              <a:lnSpc>
                <a:spcPct val="96000"/>
              </a:lnSpc>
            </a:pPr>
            <a:r>
              <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rPr>
              <a:t>Cities are growing and continually changing. When buildings, streets, public spaces or other infrastructure is built or renovated, cities experience added CO2 emissions, noise, visual pollution and forced detours.</a:t>
            </a:r>
          </a:p>
          <a:p>
            <a:pPr marL="287020" marR="69850">
              <a:lnSpc>
                <a:spcPct val="96000"/>
              </a:lnSpc>
            </a:pPr>
            <a:endPar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endParaRPr>
          </a:p>
          <a:p>
            <a:pPr marL="287020" marR="69850">
              <a:lnSpc>
                <a:spcPct val="96000"/>
              </a:lnSpc>
            </a:pPr>
            <a:r>
              <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rPr>
              <a:t>Projects related to this topic could involve working with municipalities and construction companies to identify innovative practices and processes that reduce the negative impacts of construction sites in cities. Solutions could make use of existing knowledge, using it in new and innovative ways, and making it possible for municipalities to make knowledge-based and sustainable procurement choices for </a:t>
            </a:r>
            <a:r>
              <a:rPr lang="en-US" sz="1200" spc="-10" dirty="0" err="1">
                <a:solidFill>
                  <a:srgbClr val="093D58"/>
                </a:solidFill>
                <a:latin typeface="Arial" panose="020B0604020202020204" pitchFamily="34" charset="0"/>
                <a:ea typeface="Arial" panose="020B0604020202020204" pitchFamily="34" charset="0"/>
                <a:cs typeface="Arial" panose="020B0604020202020204" pitchFamily="34" charset="0"/>
              </a:rPr>
              <a:t>liveable</a:t>
            </a:r>
            <a:r>
              <a:rPr lang="en-US" sz="1200" spc="-10" dirty="0">
                <a:solidFill>
                  <a:srgbClr val="093D58"/>
                </a:solidFill>
                <a:latin typeface="Arial" panose="020B0604020202020204" pitchFamily="34" charset="0"/>
                <a:ea typeface="Arial" panose="020B0604020202020204" pitchFamily="34" charset="0"/>
                <a:cs typeface="Arial" panose="020B0604020202020204" pitchFamily="34" charset="0"/>
              </a:rPr>
              <a:t> cities.</a:t>
            </a:r>
            <a:endParaRPr lang="sv-SE" sz="1200" spc="-10" dirty="0">
              <a:solidFill>
                <a:srgbClr val="093D58"/>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515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555526"/>
            <a:ext cx="6552728" cy="720000"/>
          </a:xfrm>
        </p:spPr>
        <p:txBody>
          <a:bodyPr/>
          <a:lstStyle/>
          <a:p>
            <a:r>
              <a:rPr lang="de-AT" altLang="de-DE" dirty="0"/>
              <a:t>Type </a:t>
            </a:r>
            <a:r>
              <a:rPr lang="de-AT" altLang="de-DE" dirty="0" err="1"/>
              <a:t>of</a:t>
            </a:r>
            <a:r>
              <a:rPr lang="de-AT" altLang="de-DE" dirty="0"/>
              <a:t> </a:t>
            </a:r>
            <a:r>
              <a:rPr lang="de-AT" altLang="de-DE" dirty="0" err="1"/>
              <a:t>projects</a:t>
            </a:r>
            <a:r>
              <a:rPr lang="de-AT" altLang="de-DE" dirty="0"/>
              <a:t> </a:t>
            </a:r>
            <a:r>
              <a:rPr lang="de-AT" altLang="de-DE" dirty="0" err="1"/>
              <a:t>wanted</a:t>
            </a:r>
            <a:endParaRPr lang="sv-SE" dirty="0"/>
          </a:p>
        </p:txBody>
      </p:sp>
      <p:sp>
        <p:nvSpPr>
          <p:cNvPr id="4" name="Platshållare för innehåll 2"/>
          <p:cNvSpPr txBox="1">
            <a:spLocks/>
          </p:cNvSpPr>
          <p:nvPr/>
        </p:nvSpPr>
        <p:spPr>
          <a:xfrm>
            <a:off x="1600200" y="1563638"/>
            <a:ext cx="6284168" cy="2906147"/>
          </a:xfrm>
          <a:prstGeom prst="rect">
            <a:avLst/>
          </a:prstGeom>
        </p:spPr>
        <p:txBody>
          <a:bodyPr vert="horz" lIns="68580" tIns="34290" rIns="68580" bIns="3429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1500" dirty="0">
                <a:solidFill>
                  <a:srgbClr val="093D58"/>
                </a:solidFill>
              </a:rPr>
              <a:t>Challenge-driven approach with </a:t>
            </a:r>
            <a:r>
              <a:rPr lang="en-GB" sz="1500" dirty="0" smtClean="0">
                <a:solidFill>
                  <a:srgbClr val="093D58"/>
                </a:solidFill>
              </a:rPr>
              <a:t>relevant </a:t>
            </a:r>
            <a:r>
              <a:rPr lang="en-GB" sz="1500" dirty="0">
                <a:solidFill>
                  <a:srgbClr val="093D58"/>
                </a:solidFill>
              </a:rPr>
              <a:t>stakeholders in an active role</a:t>
            </a:r>
          </a:p>
          <a:p>
            <a:r>
              <a:rPr lang="en-GB" sz="1500" dirty="0">
                <a:solidFill>
                  <a:srgbClr val="093D58"/>
                </a:solidFill>
              </a:rPr>
              <a:t>Have transdisciplinary and trans-sectoral collaboration with active cooperation between all stakeholders throughout the project</a:t>
            </a:r>
          </a:p>
          <a:p>
            <a:r>
              <a:rPr lang="en-US" sz="1500" dirty="0">
                <a:solidFill>
                  <a:srgbClr val="093D58"/>
                </a:solidFill>
              </a:rPr>
              <a:t>Involvement of end users and co-creation of the solution:</a:t>
            </a:r>
            <a:br>
              <a:rPr lang="en-US" sz="1500" dirty="0">
                <a:solidFill>
                  <a:srgbClr val="093D58"/>
                </a:solidFill>
              </a:rPr>
            </a:br>
            <a:r>
              <a:rPr lang="en-US" sz="1500" dirty="0">
                <a:solidFill>
                  <a:srgbClr val="093D58"/>
                </a:solidFill>
              </a:rPr>
              <a:t>Value to user communities/cities and </a:t>
            </a:r>
            <a:r>
              <a:rPr lang="en-GB" sz="1500" dirty="0">
                <a:solidFill>
                  <a:srgbClr val="093D58"/>
                </a:solidFill>
              </a:rPr>
              <a:t>focus on innovative solutions</a:t>
            </a:r>
            <a:endParaRPr lang="en-US" sz="1500" dirty="0">
              <a:solidFill>
                <a:srgbClr val="093D58"/>
              </a:solidFill>
            </a:endParaRPr>
          </a:p>
          <a:p>
            <a:r>
              <a:rPr lang="en-US" sz="1500" dirty="0">
                <a:solidFill>
                  <a:srgbClr val="093D58"/>
                </a:solidFill>
              </a:rPr>
              <a:t>Potential to take a real step towards </a:t>
            </a:r>
            <a:r>
              <a:rPr lang="en-US" sz="1500" dirty="0" err="1">
                <a:solidFill>
                  <a:srgbClr val="093D58"/>
                </a:solidFill>
              </a:rPr>
              <a:t>utilisation</a:t>
            </a:r>
            <a:r>
              <a:rPr lang="en-US" sz="1500" dirty="0">
                <a:solidFill>
                  <a:srgbClr val="093D58"/>
                </a:solidFill>
              </a:rPr>
              <a:t>/implementation of the solution: getting to a proof of concept, demonstration and testing</a:t>
            </a:r>
          </a:p>
          <a:p>
            <a:r>
              <a:rPr lang="en-US" sz="1500" dirty="0">
                <a:solidFill>
                  <a:srgbClr val="093D58"/>
                </a:solidFill>
              </a:rPr>
              <a:t>Scalability and replicability of the solution</a:t>
            </a:r>
          </a:p>
          <a:p>
            <a:r>
              <a:rPr lang="en-US" sz="1500" dirty="0">
                <a:solidFill>
                  <a:srgbClr val="093D58"/>
                </a:solidFill>
              </a:rPr>
              <a:t>Added value of European collaboration</a:t>
            </a:r>
          </a:p>
          <a:p>
            <a:r>
              <a:rPr lang="en-US" sz="1500" dirty="0">
                <a:solidFill>
                  <a:srgbClr val="093D58"/>
                </a:solidFill>
              </a:rPr>
              <a:t>Gender and diversity aspects are considered </a:t>
            </a:r>
            <a:r>
              <a:rPr lang="en-US" sz="1500" dirty="0">
                <a:solidFill>
                  <a:srgbClr val="FF0000"/>
                </a:solidFill>
              </a:rPr>
              <a:t> </a:t>
            </a:r>
            <a:r>
              <a:rPr lang="en-GB" sz="1500" dirty="0">
                <a:solidFill>
                  <a:srgbClr val="FF0000"/>
                </a:solidFill>
              </a:rPr>
              <a:t> </a:t>
            </a:r>
          </a:p>
          <a:p>
            <a:endParaRPr lang="en-GB" sz="1500" dirty="0">
              <a:solidFill>
                <a:srgbClr val="093D58"/>
              </a:solidFill>
            </a:endParaRPr>
          </a:p>
          <a:p>
            <a:endParaRPr lang="en-GB" sz="1500" dirty="0">
              <a:solidFill>
                <a:srgbClr val="093D58"/>
              </a:solidFill>
            </a:endParaRPr>
          </a:p>
        </p:txBody>
      </p:sp>
    </p:spTree>
    <p:extLst>
      <p:ext uri="{BB962C8B-B14F-4D97-AF65-F5344CB8AC3E}">
        <p14:creationId xmlns:p14="http://schemas.microsoft.com/office/powerpoint/2010/main" val="1415459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40904" y="627534"/>
            <a:ext cx="5996137" cy="494370"/>
          </a:xfrm>
        </p:spPr>
        <p:txBody>
          <a:bodyPr/>
          <a:lstStyle/>
          <a:p>
            <a:r>
              <a:rPr lang="de-AT" altLang="de-DE" dirty="0"/>
              <a:t>Project </a:t>
            </a:r>
            <a:r>
              <a:rPr lang="de-AT" altLang="de-DE" dirty="0" err="1"/>
              <a:t>partners</a:t>
            </a:r>
            <a:r>
              <a:rPr lang="de-AT" altLang="de-DE" dirty="0"/>
              <a:t> </a:t>
            </a:r>
            <a:r>
              <a:rPr lang="de-AT" altLang="de-DE" dirty="0" err="1"/>
              <a:t>and</a:t>
            </a:r>
            <a:r>
              <a:rPr lang="de-AT" altLang="de-DE" dirty="0"/>
              <a:t> </a:t>
            </a:r>
            <a:r>
              <a:rPr lang="de-AT" altLang="de-DE" dirty="0" err="1"/>
              <a:t>call</a:t>
            </a:r>
            <a:r>
              <a:rPr lang="de-AT" altLang="de-DE" dirty="0"/>
              <a:t> </a:t>
            </a:r>
            <a:r>
              <a:rPr lang="de-AT" altLang="de-DE" dirty="0" err="1"/>
              <a:t>budgets</a:t>
            </a:r>
            <a:endParaRPr lang="sv-SE" dirty="0"/>
          </a:p>
        </p:txBody>
      </p:sp>
      <p:graphicFrame>
        <p:nvGraphicFramePr>
          <p:cNvPr id="4" name="Tabell 3">
            <a:extLst>
              <a:ext uri="{FF2B5EF4-FFF2-40B4-BE49-F238E27FC236}">
                <a16:creationId xmlns:a16="http://schemas.microsoft.com/office/drawing/2014/main" xmlns="" id="{F3060B34-BA46-4A5A-A2E4-AE0377315336}"/>
              </a:ext>
            </a:extLst>
          </p:cNvPr>
          <p:cNvGraphicFramePr>
            <a:graphicFrameLocks noGrp="1"/>
          </p:cNvGraphicFramePr>
          <p:nvPr>
            <p:extLst>
              <p:ext uri="{D42A27DB-BD31-4B8C-83A1-F6EECF244321}">
                <p14:modId xmlns:p14="http://schemas.microsoft.com/office/powerpoint/2010/main" val="1560558766"/>
              </p:ext>
            </p:extLst>
          </p:nvPr>
        </p:nvGraphicFramePr>
        <p:xfrm>
          <a:off x="611560" y="1419622"/>
          <a:ext cx="7920881" cy="296164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xmlns="" val="132737794"/>
                    </a:ext>
                  </a:extLst>
                </a:gridCol>
                <a:gridCol w="1080120">
                  <a:extLst>
                    <a:ext uri="{9D8B030D-6E8A-4147-A177-3AD203B41FA5}">
                      <a16:colId xmlns:a16="http://schemas.microsoft.com/office/drawing/2014/main" xmlns="" val="3559882258"/>
                    </a:ext>
                  </a:extLst>
                </a:gridCol>
                <a:gridCol w="1152128">
                  <a:extLst>
                    <a:ext uri="{9D8B030D-6E8A-4147-A177-3AD203B41FA5}">
                      <a16:colId xmlns:a16="http://schemas.microsoft.com/office/drawing/2014/main" xmlns="" val="3053443771"/>
                    </a:ext>
                  </a:extLst>
                </a:gridCol>
                <a:gridCol w="1944216">
                  <a:extLst>
                    <a:ext uri="{9D8B030D-6E8A-4147-A177-3AD203B41FA5}">
                      <a16:colId xmlns:a16="http://schemas.microsoft.com/office/drawing/2014/main" xmlns="" val="1849894081"/>
                    </a:ext>
                  </a:extLst>
                </a:gridCol>
                <a:gridCol w="1296144">
                  <a:extLst>
                    <a:ext uri="{9D8B030D-6E8A-4147-A177-3AD203B41FA5}">
                      <a16:colId xmlns:a16="http://schemas.microsoft.com/office/drawing/2014/main" xmlns="" val="2521330530"/>
                    </a:ext>
                  </a:extLst>
                </a:gridCol>
                <a:gridCol w="1296145">
                  <a:extLst>
                    <a:ext uri="{9D8B030D-6E8A-4147-A177-3AD203B41FA5}">
                      <a16:colId xmlns:a16="http://schemas.microsoft.com/office/drawing/2014/main" xmlns="" val="2515765964"/>
                    </a:ext>
                  </a:extLst>
                </a:gridCol>
              </a:tblGrid>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Country</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Funding Agency</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Available </a:t>
                      </a:r>
                    </a:p>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funding</a:t>
                      </a:r>
                      <a:endParaRPr lang="sv-SE" sz="1100" spc="-10" dirty="0">
                        <a:effectLst/>
                        <a:latin typeface="Arial" panose="020B0604020202020204" pitchFamily="34" charset="0"/>
                        <a:ea typeface="Arial" panose="020B0604020202020204" pitchFamily="34" charset="0"/>
                      </a:endParaRPr>
                    </a:p>
                  </a:txBody>
                  <a:tcPr marL="68580" marR="68580" marT="0" marB="0" anchor="ctr"/>
                </a:tc>
                <a:tc gridSpan="3">
                  <a:txBody>
                    <a:bodyPr/>
                    <a:lstStyle/>
                    <a:p>
                      <a:pPr marL="270510" marR="69850" algn="l">
                        <a:lnSpc>
                          <a:spcPct val="96000"/>
                        </a:lnSpc>
                        <a:spcAft>
                          <a:spcPts val="0"/>
                        </a:spcAft>
                      </a:pPr>
                      <a:r>
                        <a:rPr lang="en-GB" sz="900" b="1" spc="-10" dirty="0">
                          <a:effectLst/>
                          <a:latin typeface="Arial" panose="020B0604020202020204" pitchFamily="34" charset="0"/>
                          <a:ea typeface="Arial" panose="020B0604020202020204" pitchFamily="34" charset="0"/>
                        </a:rPr>
                        <a:t>Fundable organisations</a:t>
                      </a:r>
                      <a:endParaRPr lang="sv-SE" sz="1100" spc="-10" dirty="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xmlns="" val="2237950269"/>
                  </a:ext>
                </a:extLst>
              </a:tr>
              <a:tr h="277232">
                <a:tc>
                  <a:txBody>
                    <a:bodyPr/>
                    <a:lstStyle/>
                    <a:p>
                      <a:pPr algn="l"/>
                      <a:endParaRPr lang="sv-SE" dirty="0"/>
                    </a:p>
                  </a:txBody>
                  <a:tcPr anchor="ctr"/>
                </a:tc>
                <a:tc>
                  <a:txBody>
                    <a:bodyPr/>
                    <a:lstStyle/>
                    <a:p>
                      <a:pPr algn="l"/>
                      <a:endParaRPr lang="sv-SE" dirty="0"/>
                    </a:p>
                  </a:txBody>
                  <a:tcPr anchor="ctr"/>
                </a:tc>
                <a:tc>
                  <a:txBody>
                    <a:bodyPr/>
                    <a:lstStyle/>
                    <a:p>
                      <a:pPr algn="l"/>
                      <a:endParaRPr lang="sv-SE" dirty="0"/>
                    </a:p>
                  </a:txBody>
                  <a:tcPr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Universities/</a:t>
                      </a:r>
                    </a:p>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Research organisations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Municipalities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Businesses</a:t>
                      </a:r>
                      <a:endParaRPr lang="sv-SE" sz="1100" spc="-1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3106144641"/>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Austria</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FFG</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€ 1.500.000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2724856214"/>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Belgium</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err="1">
                          <a:effectLst/>
                          <a:latin typeface="Arial" panose="020B0604020202020204" pitchFamily="34" charset="0"/>
                          <a:ea typeface="Arial" panose="020B0604020202020204" pitchFamily="34" charset="0"/>
                        </a:rPr>
                        <a:t>Innoviris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€ 1.200.000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3099607232"/>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Finland</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err="1">
                          <a:effectLst/>
                          <a:latin typeface="Arial" panose="020B0604020202020204" pitchFamily="34" charset="0"/>
                          <a:ea typeface="Arial" panose="020B0604020202020204" pitchFamily="34" charset="0"/>
                        </a:rPr>
                        <a:t>Tekes</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€ 500.000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1180148075"/>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Norway</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a:effectLst/>
                          <a:latin typeface="Arial" panose="020B0604020202020204" pitchFamily="34" charset="0"/>
                          <a:ea typeface="Arial" panose="020B0604020202020204" pitchFamily="34" charset="0"/>
                        </a:rPr>
                        <a:t>RCN</a:t>
                      </a:r>
                      <a:endParaRPr lang="sv-SE" sz="1100" spc="-1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a:effectLst/>
                          <a:latin typeface="Arial" panose="020B0604020202020204" pitchFamily="34" charset="0"/>
                          <a:ea typeface="Arial" panose="020B0604020202020204" pitchFamily="34" charset="0"/>
                        </a:rPr>
                        <a:t>€ 500.000</a:t>
                      </a:r>
                      <a:endParaRPr lang="sv-SE" sz="1100" spc="-1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3610791745"/>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Sweden</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SWEA</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a:effectLst/>
                          <a:latin typeface="Arial" panose="020B0604020202020204" pitchFamily="34" charset="0"/>
                          <a:ea typeface="Arial" panose="020B0604020202020204" pitchFamily="34" charset="0"/>
                        </a:rPr>
                        <a:t>€ 500.000</a:t>
                      </a:r>
                      <a:endParaRPr lang="sv-SE" sz="1100" spc="-1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3092769316"/>
                  </a:ext>
                </a:extLst>
              </a:tr>
              <a:tr h="370840">
                <a:tc>
                  <a:txBody>
                    <a:bodyPr/>
                    <a:lstStyle/>
                    <a:p>
                      <a:pPr marL="287020" marR="69850" algn="l">
                        <a:lnSpc>
                          <a:spcPct val="96000"/>
                        </a:lnSpc>
                        <a:spcAft>
                          <a:spcPts val="0"/>
                        </a:spcAft>
                      </a:pPr>
                      <a:r>
                        <a:rPr lang="en-GB" sz="900" b="1" spc="-10" dirty="0">
                          <a:effectLst/>
                          <a:latin typeface="Arial" panose="020B0604020202020204" pitchFamily="34" charset="0"/>
                          <a:ea typeface="Arial" panose="020B0604020202020204" pitchFamily="34" charset="0"/>
                        </a:rPr>
                        <a:t>Sweden</a:t>
                      </a:r>
                      <a:endParaRPr lang="sv-SE" sz="1100" b="1"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err="1">
                          <a:effectLst/>
                          <a:latin typeface="Arial" panose="020B0604020202020204" pitchFamily="34" charset="0"/>
                          <a:ea typeface="Arial" panose="020B0604020202020204" pitchFamily="34" charset="0"/>
                        </a:rPr>
                        <a:t>Vinnova</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l">
                        <a:lnSpc>
                          <a:spcPct val="96000"/>
                        </a:lnSpc>
                        <a:spcAft>
                          <a:spcPts val="0"/>
                        </a:spcAft>
                      </a:pPr>
                      <a:r>
                        <a:rPr lang="en-GB" sz="900" spc="-10" dirty="0">
                          <a:effectLst/>
                          <a:latin typeface="Arial" panose="020B0604020202020204" pitchFamily="34" charset="0"/>
                          <a:ea typeface="Arial" panose="020B0604020202020204" pitchFamily="34" charset="0"/>
                        </a:rPr>
                        <a:t>€ 500.000</a:t>
                      </a:r>
                      <a:endParaRPr lang="sv-SE" sz="1100" spc="-10" dirty="0">
                        <a:effectLst/>
                        <a:latin typeface="Arial" panose="020B0604020202020204" pitchFamily="34" charset="0"/>
                        <a:ea typeface="Arial" panose="020B0604020202020204" pitchFamily="34" charset="0"/>
                      </a:endParaRPr>
                    </a:p>
                  </a:txBody>
                  <a:tcPr marL="68580" marR="68580" marT="0" marB="0" anchor="ctr"/>
                </a:tc>
                <a:tc>
                  <a:txBody>
                    <a:bodyPr/>
                    <a:lstStyle/>
                    <a:p>
                      <a:pPr marL="28702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a:solidFill>
                            <a:srgbClr val="4B8A54"/>
                          </a:solidFill>
                          <a:effectLst/>
                          <a:latin typeface="Arial" panose="020B0604020202020204" pitchFamily="34" charset="0"/>
                          <a:ea typeface="Arial" panose="020B0604020202020204" pitchFamily="34" charset="0"/>
                        </a:rPr>
                        <a:t>YES</a:t>
                      </a:r>
                      <a:endParaRPr lang="sv-SE" sz="1100" b="1" spc="-10">
                        <a:solidFill>
                          <a:srgbClr val="4B8A54"/>
                        </a:solidFill>
                        <a:effectLst/>
                        <a:latin typeface="Arial" panose="020B0604020202020204" pitchFamily="34" charset="0"/>
                        <a:ea typeface="Arial" panose="020B0604020202020204" pitchFamily="34" charset="0"/>
                      </a:endParaRPr>
                    </a:p>
                  </a:txBody>
                  <a:tcPr marL="68580" marR="68580" marT="0" marB="0" anchor="ctr"/>
                </a:tc>
                <a:tc>
                  <a:txBody>
                    <a:bodyPr/>
                    <a:lstStyle/>
                    <a:p>
                      <a:pPr marL="270510" marR="69850" algn="ctr">
                        <a:lnSpc>
                          <a:spcPct val="96000"/>
                        </a:lnSpc>
                        <a:spcAft>
                          <a:spcPts val="0"/>
                        </a:spcAft>
                      </a:pPr>
                      <a:r>
                        <a:rPr lang="en-GB" sz="900" b="1" spc="-10" dirty="0">
                          <a:solidFill>
                            <a:srgbClr val="4B8A54"/>
                          </a:solidFill>
                          <a:effectLst/>
                          <a:latin typeface="Arial" panose="020B0604020202020204" pitchFamily="34" charset="0"/>
                          <a:ea typeface="Arial" panose="020B0604020202020204" pitchFamily="34" charset="0"/>
                        </a:rPr>
                        <a:t>YES</a:t>
                      </a:r>
                      <a:endParaRPr lang="sv-SE" sz="1100" b="1" spc="-10" dirty="0">
                        <a:solidFill>
                          <a:srgbClr val="4B8A54"/>
                        </a:solidFill>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xmlns="" val="552459598"/>
                  </a:ext>
                </a:extLst>
              </a:tr>
            </a:tbl>
          </a:graphicData>
        </a:graphic>
      </p:graphicFrame>
    </p:spTree>
    <p:extLst>
      <p:ext uri="{BB962C8B-B14F-4D97-AF65-F5344CB8AC3E}">
        <p14:creationId xmlns:p14="http://schemas.microsoft.com/office/powerpoint/2010/main" val="2308532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79789" y="699542"/>
            <a:ext cx="4760785" cy="602777"/>
          </a:xfrm>
        </p:spPr>
        <p:txBody>
          <a:bodyPr/>
          <a:lstStyle/>
          <a:p>
            <a:r>
              <a:rPr lang="en-US" dirty="0">
                <a:latin typeface="Arial" panose="020B0604020202020204" pitchFamily="34" charset="0"/>
                <a:cs typeface="Arial" panose="020B0604020202020204" pitchFamily="34" charset="0"/>
              </a:rPr>
              <a:t>Follow the call</a:t>
            </a:r>
          </a:p>
        </p:txBody>
      </p:sp>
      <p:sp>
        <p:nvSpPr>
          <p:cNvPr id="7" name="Platshållare för innehåll 2">
            <a:extLst>
              <a:ext uri="{FF2B5EF4-FFF2-40B4-BE49-F238E27FC236}">
                <a16:creationId xmlns:a16="http://schemas.microsoft.com/office/drawing/2014/main" xmlns="" id="{A5592442-142A-413B-BBA1-3C52524655E2}"/>
              </a:ext>
            </a:extLst>
          </p:cNvPr>
          <p:cNvSpPr>
            <a:spLocks noGrp="1"/>
          </p:cNvSpPr>
          <p:nvPr>
            <p:ph idx="1"/>
          </p:nvPr>
        </p:nvSpPr>
        <p:spPr>
          <a:xfrm>
            <a:off x="1579789" y="1419622"/>
            <a:ext cx="6056430" cy="3240359"/>
          </a:xfrm>
        </p:spPr>
        <p:txBody>
          <a:bodyPr>
            <a:normAutofit/>
          </a:bodyPr>
          <a:lstStyle/>
          <a:p>
            <a:r>
              <a:rPr lang="en-US" sz="1600" dirty="0"/>
              <a:t>Updated information on this joint call and all relevant documents/templates are published on  </a:t>
            </a:r>
            <a:br>
              <a:rPr lang="en-US" sz="1600" dirty="0"/>
            </a:br>
            <a:r>
              <a:rPr lang="en-US" sz="1600" b="1" dirty="0"/>
              <a:t>www.jpi-urbaneurope.eu</a:t>
            </a:r>
          </a:p>
          <a:p>
            <a:endParaRPr lang="en-US" sz="1600" dirty="0"/>
          </a:p>
          <a:p>
            <a:r>
              <a:rPr lang="en-US" sz="1600" dirty="0"/>
              <a:t>If you have questions on the general call process and proposal submission, please contact the Making Cities Work Innovation Action Call Secretariat.</a:t>
            </a:r>
            <a:br>
              <a:rPr lang="en-US" sz="1600" dirty="0"/>
            </a:br>
            <a:r>
              <a:rPr lang="en-US" sz="1600" dirty="0"/>
              <a:t/>
            </a:r>
            <a:br>
              <a:rPr lang="en-US" sz="1600" dirty="0"/>
            </a:br>
            <a:r>
              <a:rPr lang="en-US" sz="1600" dirty="0">
                <a:hlinkClick r:id="rId2"/>
              </a:rPr>
              <a:t>Contact details to the call secretariat </a:t>
            </a:r>
            <a:br>
              <a:rPr lang="en-US" sz="1600" dirty="0">
                <a:hlinkClick r:id="rId2"/>
              </a:rPr>
            </a:br>
            <a:r>
              <a:rPr lang="en-US" sz="1600" dirty="0">
                <a:hlinkClick r:id="rId2"/>
              </a:rPr>
              <a:t>and national contact points</a:t>
            </a:r>
            <a:endParaRPr lang="en-US" sz="1600" dirty="0"/>
          </a:p>
          <a:p>
            <a:endParaRPr lang="en-US" sz="1600" dirty="0"/>
          </a:p>
        </p:txBody>
      </p:sp>
    </p:spTree>
    <p:extLst>
      <p:ext uri="{BB962C8B-B14F-4D97-AF65-F5344CB8AC3E}">
        <p14:creationId xmlns:p14="http://schemas.microsoft.com/office/powerpoint/2010/main" val="1287885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11590"/>
            <a:ext cx="6552728" cy="720000"/>
          </a:xfrm>
        </p:spPr>
        <p:txBody>
          <a:bodyPr/>
          <a:lstStyle/>
          <a:p>
            <a:r>
              <a:rPr lang="de-AT" altLang="de-DE" dirty="0" err="1"/>
              <a:t>Overview</a:t>
            </a:r>
            <a:endParaRPr lang="sv-SE" dirty="0"/>
          </a:p>
        </p:txBody>
      </p:sp>
      <p:sp>
        <p:nvSpPr>
          <p:cNvPr id="3" name="Platshållare för innehåll 2"/>
          <p:cNvSpPr>
            <a:spLocks noGrp="1"/>
          </p:cNvSpPr>
          <p:nvPr>
            <p:ph idx="1"/>
          </p:nvPr>
        </p:nvSpPr>
        <p:spPr>
          <a:xfrm>
            <a:off x="1485900" y="1275606"/>
            <a:ext cx="6974532" cy="3528392"/>
          </a:xfrm>
        </p:spPr>
        <p:txBody>
          <a:bodyPr>
            <a:normAutofit/>
          </a:bodyPr>
          <a:lstStyle/>
          <a:p>
            <a:pPr>
              <a:lnSpc>
                <a:spcPct val="200000"/>
              </a:lnSpc>
            </a:pPr>
            <a:r>
              <a:rPr lang="en-US" altLang="sv-SE" sz="1400" b="1" dirty="0"/>
              <a:t>Established by</a:t>
            </a:r>
            <a:r>
              <a:rPr lang="en-US" altLang="sv-SE" sz="1400" dirty="0"/>
              <a:t>			JPI Urban Europe</a:t>
            </a:r>
          </a:p>
          <a:p>
            <a:pPr>
              <a:lnSpc>
                <a:spcPct val="200000"/>
              </a:lnSpc>
            </a:pPr>
            <a:r>
              <a:rPr lang="en-US" altLang="sv-SE" sz="1400" b="1" dirty="0"/>
              <a:t>Open</a:t>
            </a:r>
            <a:r>
              <a:rPr lang="en-US" altLang="sv-SE" sz="1400" dirty="0"/>
              <a:t> 					24 October 2017</a:t>
            </a:r>
          </a:p>
          <a:p>
            <a:pPr>
              <a:lnSpc>
                <a:spcPct val="200000"/>
              </a:lnSpc>
            </a:pPr>
            <a:r>
              <a:rPr lang="en-US" altLang="sv-SE" sz="1400" b="1" dirty="0"/>
              <a:t>Submission deadline </a:t>
            </a:r>
            <a:r>
              <a:rPr lang="en-US" altLang="sv-SE" sz="1400" dirty="0"/>
              <a:t>		February 28, 2018 at 12:00 CET (noon)</a:t>
            </a:r>
          </a:p>
          <a:p>
            <a:pPr>
              <a:lnSpc>
                <a:spcPct val="200000"/>
              </a:lnSpc>
            </a:pPr>
            <a:r>
              <a:rPr lang="en-US" altLang="sv-SE" sz="1400" b="1" dirty="0"/>
              <a:t>Application</a:t>
            </a:r>
            <a:r>
              <a:rPr lang="en-US" altLang="sv-SE" sz="1400" dirty="0"/>
              <a:t>				One-step </a:t>
            </a:r>
          </a:p>
          <a:p>
            <a:pPr>
              <a:lnSpc>
                <a:spcPct val="200000"/>
              </a:lnSpc>
            </a:pPr>
            <a:r>
              <a:rPr lang="en-US" altLang="sv-SE" sz="1400" b="1" dirty="0"/>
              <a:t>Call budget </a:t>
            </a:r>
            <a:r>
              <a:rPr lang="en-US" altLang="sv-SE" sz="1400" dirty="0"/>
              <a:t>				</a:t>
            </a:r>
            <a:r>
              <a:rPr lang="sv-SE" altLang="sv-SE" sz="1400" dirty="0"/>
              <a:t>approx. 4.7 M€</a:t>
            </a:r>
            <a:endParaRPr lang="sv-SE" sz="1400" dirty="0"/>
          </a:p>
          <a:p>
            <a:pPr>
              <a:lnSpc>
                <a:spcPct val="200000"/>
              </a:lnSpc>
            </a:pPr>
            <a:r>
              <a:rPr lang="en-US" altLang="sv-SE" sz="1400" b="1" dirty="0"/>
              <a:t>Countries</a:t>
            </a:r>
            <a:r>
              <a:rPr lang="en-US" altLang="sv-SE" sz="1400" dirty="0"/>
              <a:t>				Austria, Belgium, Finland, Norway, Sweden (5) </a:t>
            </a:r>
            <a:br>
              <a:rPr lang="en-US" altLang="sv-SE" sz="1400" dirty="0"/>
            </a:br>
            <a:r>
              <a:rPr lang="en-US" altLang="sv-SE" sz="1400" dirty="0"/>
              <a:t>						</a:t>
            </a:r>
            <a:r>
              <a:rPr lang="en-US" altLang="sv-SE" sz="1400" u="sng" dirty="0">
                <a:hlinkClick r:id="rId2"/>
              </a:rPr>
              <a:t>See contact list</a:t>
            </a:r>
            <a:endParaRPr lang="en-US" altLang="sv-SE" sz="1400" u="sng" dirty="0"/>
          </a:p>
        </p:txBody>
      </p:sp>
    </p:spTree>
    <p:extLst>
      <p:ext uri="{BB962C8B-B14F-4D97-AF65-F5344CB8AC3E}">
        <p14:creationId xmlns:p14="http://schemas.microsoft.com/office/powerpoint/2010/main" val="3470710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About</a:t>
            </a:r>
            <a:r>
              <a:rPr lang="de-AT" altLang="de-DE" dirty="0"/>
              <a:t> </a:t>
            </a:r>
            <a:r>
              <a:rPr lang="de-AT" altLang="de-DE" dirty="0" err="1"/>
              <a:t>the</a:t>
            </a:r>
            <a:r>
              <a:rPr lang="de-AT" altLang="de-DE" dirty="0"/>
              <a:t> </a:t>
            </a:r>
            <a:r>
              <a:rPr lang="de-AT" altLang="de-DE" dirty="0" err="1"/>
              <a:t>call</a:t>
            </a:r>
            <a:endParaRPr lang="sv-SE" dirty="0"/>
          </a:p>
        </p:txBody>
      </p:sp>
      <p:sp>
        <p:nvSpPr>
          <p:cNvPr id="5" name="Platshållare för innehåll 2">
            <a:extLst>
              <a:ext uri="{FF2B5EF4-FFF2-40B4-BE49-F238E27FC236}">
                <a16:creationId xmlns:a16="http://schemas.microsoft.com/office/drawing/2014/main" xmlns="" id="{36C112DF-9B53-4319-AA7C-7E07CD7E3D7F}"/>
              </a:ext>
            </a:extLst>
          </p:cNvPr>
          <p:cNvSpPr>
            <a:spLocks noGrp="1"/>
          </p:cNvSpPr>
          <p:nvPr>
            <p:ph idx="1"/>
          </p:nvPr>
        </p:nvSpPr>
        <p:spPr>
          <a:xfrm>
            <a:off x="1600199" y="1447801"/>
            <a:ext cx="6056430" cy="2528106"/>
          </a:xfrm>
        </p:spPr>
        <p:txBody>
          <a:bodyPr>
            <a:noAutofit/>
          </a:bodyPr>
          <a:lstStyle/>
          <a:p>
            <a:r>
              <a:rPr lang="en-US" sz="1600" dirty="0"/>
              <a:t>To create challenge-driven innovation projects that have the potential to result in commercially successful services and products.</a:t>
            </a:r>
          </a:p>
          <a:p>
            <a:pPr marL="0" indent="0">
              <a:buNone/>
            </a:pPr>
            <a:endParaRPr lang="en-US" sz="1600" dirty="0"/>
          </a:p>
          <a:p>
            <a:r>
              <a:rPr lang="en-US" sz="1600" dirty="0"/>
              <a:t>Open for municipalities, businesses, researchers, civil society and other stakeholders to build transnational consortia. </a:t>
            </a:r>
          </a:p>
          <a:p>
            <a:endParaRPr lang="en-US" sz="1600" dirty="0"/>
          </a:p>
          <a:p>
            <a:r>
              <a:rPr lang="en-GB" sz="1600" dirty="0"/>
              <a:t>Projects should cover innovation and implementation </a:t>
            </a:r>
            <a:br>
              <a:rPr lang="en-GB" sz="1600" dirty="0"/>
            </a:br>
            <a:r>
              <a:rPr lang="en-GB" sz="1600" dirty="0"/>
              <a:t>in close collaboration with the users.</a:t>
            </a:r>
          </a:p>
          <a:p>
            <a:endParaRPr lang="en-GB" sz="1600" dirty="0"/>
          </a:p>
          <a:p>
            <a:pPr marL="0" indent="0">
              <a:buNone/>
            </a:pPr>
            <a:endParaRPr lang="sv-SE" sz="1600" dirty="0"/>
          </a:p>
          <a:p>
            <a:endParaRPr lang="en-GB" sz="1600" dirty="0"/>
          </a:p>
          <a:p>
            <a:pPr marL="0" indent="0">
              <a:buNone/>
            </a:pPr>
            <a:r>
              <a:rPr lang="en-GB" sz="1600" dirty="0"/>
              <a:t> </a:t>
            </a:r>
            <a:endParaRPr lang="sv-SE" sz="1600" dirty="0"/>
          </a:p>
        </p:txBody>
      </p:sp>
    </p:spTree>
    <p:extLst>
      <p:ext uri="{BB962C8B-B14F-4D97-AF65-F5344CB8AC3E}">
        <p14:creationId xmlns:p14="http://schemas.microsoft.com/office/powerpoint/2010/main" val="356321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52050" y="483518"/>
            <a:ext cx="6552728" cy="720000"/>
          </a:xfrm>
        </p:spPr>
        <p:txBody>
          <a:bodyPr/>
          <a:lstStyle/>
          <a:p>
            <a:r>
              <a:rPr lang="en-GB" dirty="0"/>
              <a:t>Matchmaking and webinars</a:t>
            </a:r>
            <a:endParaRPr lang="sv-SE" dirty="0"/>
          </a:p>
        </p:txBody>
      </p:sp>
      <p:sp>
        <p:nvSpPr>
          <p:cNvPr id="5" name="Platshållare för innehåll 2">
            <a:extLst>
              <a:ext uri="{FF2B5EF4-FFF2-40B4-BE49-F238E27FC236}">
                <a16:creationId xmlns:a16="http://schemas.microsoft.com/office/drawing/2014/main" xmlns="" id="{36C112DF-9B53-4319-AA7C-7E07CD7E3D7F}"/>
              </a:ext>
            </a:extLst>
          </p:cNvPr>
          <p:cNvSpPr>
            <a:spLocks noGrp="1"/>
          </p:cNvSpPr>
          <p:nvPr>
            <p:ph idx="1"/>
          </p:nvPr>
        </p:nvSpPr>
        <p:spPr>
          <a:xfrm>
            <a:off x="1600198" y="1447800"/>
            <a:ext cx="6212161" cy="3068165"/>
          </a:xfrm>
        </p:spPr>
        <p:txBody>
          <a:bodyPr>
            <a:normAutofit/>
          </a:bodyPr>
          <a:lstStyle/>
          <a:p>
            <a:pPr marL="0" indent="0">
              <a:buNone/>
            </a:pPr>
            <a:endParaRPr lang="en-GB" sz="1600" dirty="0"/>
          </a:p>
          <a:p>
            <a:r>
              <a:rPr lang="en-GB" sz="1600" dirty="0"/>
              <a:t>Info webinars  - with introduction to call and Q&amp;A</a:t>
            </a:r>
          </a:p>
          <a:p>
            <a:pPr lvl="1"/>
            <a:r>
              <a:rPr lang="en-GB" sz="1200" dirty="0"/>
              <a:t>November 14, 11:00 – 12:00 CET		</a:t>
            </a:r>
            <a:r>
              <a:rPr lang="en-GB" sz="1200" dirty="0">
                <a:hlinkClick r:id="rId3"/>
              </a:rPr>
              <a:t>Join meeting</a:t>
            </a:r>
            <a:r>
              <a:rPr lang="en-GB" sz="1200" dirty="0"/>
              <a:t> (</a:t>
            </a:r>
            <a:r>
              <a:rPr lang="en-GB" sz="1200" dirty="0" err="1"/>
              <a:t>BlueJeans</a:t>
            </a:r>
            <a:r>
              <a:rPr lang="en-GB" sz="1200" dirty="0"/>
              <a:t> app)	</a:t>
            </a:r>
          </a:p>
          <a:p>
            <a:pPr lvl="1"/>
            <a:r>
              <a:rPr lang="en-GB" sz="1200" dirty="0"/>
              <a:t>December 5, 14:00 – 15:00 CET		</a:t>
            </a:r>
            <a:r>
              <a:rPr lang="en-GB" sz="1200" dirty="0">
                <a:hlinkClick r:id="rId4"/>
              </a:rPr>
              <a:t>Join meeting </a:t>
            </a:r>
            <a:r>
              <a:rPr lang="en-GB" sz="1200" dirty="0"/>
              <a:t>(</a:t>
            </a:r>
            <a:r>
              <a:rPr lang="en-GB" sz="1200" dirty="0" err="1"/>
              <a:t>BlueJeans</a:t>
            </a:r>
            <a:r>
              <a:rPr lang="en-GB" sz="1200" dirty="0"/>
              <a:t> app)</a:t>
            </a:r>
            <a:br>
              <a:rPr lang="en-GB" sz="1200" dirty="0"/>
            </a:br>
            <a:r>
              <a:rPr lang="en-GB" sz="1200" dirty="0"/>
              <a:t/>
            </a:r>
            <a:br>
              <a:rPr lang="en-GB" sz="1200" dirty="0"/>
            </a:br>
            <a:r>
              <a:rPr lang="en-GB" sz="1200" dirty="0"/>
              <a:t>Details in the </a:t>
            </a:r>
            <a:r>
              <a:rPr lang="en-GB" sz="1200" dirty="0">
                <a:hlinkClick r:id="rId5"/>
              </a:rPr>
              <a:t>JPI Urban Europe calendar</a:t>
            </a:r>
            <a:r>
              <a:rPr lang="en-GB" sz="1200" dirty="0"/>
              <a:t/>
            </a:r>
            <a:br>
              <a:rPr lang="en-GB" sz="1200" dirty="0"/>
            </a:br>
            <a:endParaRPr lang="en-GB" sz="1200" dirty="0"/>
          </a:p>
          <a:p>
            <a:r>
              <a:rPr lang="en-GB" sz="1600" dirty="0"/>
              <a:t>Matchmaking platform</a:t>
            </a:r>
            <a:endParaRPr lang="sv-SE" sz="1600" dirty="0"/>
          </a:p>
          <a:p>
            <a:pPr lvl="1"/>
            <a:r>
              <a:rPr lang="en-GB" sz="1200" dirty="0">
                <a:hlinkClick r:id="rId6"/>
              </a:rPr>
              <a:t>https://making-cities-work.b2match.io</a:t>
            </a:r>
            <a:endParaRPr lang="en-GB" sz="1200" dirty="0"/>
          </a:p>
          <a:p>
            <a:pPr lvl="1"/>
            <a:r>
              <a:rPr lang="en-GB" sz="1200" dirty="0"/>
              <a:t>Create your profile and present yourself and look for others to cooperate with in a consortium in the Making Cities Work call. </a:t>
            </a:r>
          </a:p>
        </p:txBody>
      </p:sp>
    </p:spTree>
    <p:extLst>
      <p:ext uri="{BB962C8B-B14F-4D97-AF65-F5344CB8AC3E}">
        <p14:creationId xmlns:p14="http://schemas.microsoft.com/office/powerpoint/2010/main" val="2377865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Participation</a:t>
            </a:r>
            <a:endParaRPr lang="sv-SE" dirty="0"/>
          </a:p>
        </p:txBody>
      </p:sp>
      <p:sp>
        <p:nvSpPr>
          <p:cNvPr id="3" name="Platshållare för innehåll 2"/>
          <p:cNvSpPr>
            <a:spLocks noGrp="1"/>
          </p:cNvSpPr>
          <p:nvPr>
            <p:ph idx="1"/>
          </p:nvPr>
        </p:nvSpPr>
        <p:spPr>
          <a:xfrm>
            <a:off x="1475656" y="1347614"/>
            <a:ext cx="6056430" cy="3294365"/>
          </a:xfrm>
        </p:spPr>
        <p:txBody>
          <a:bodyPr>
            <a:normAutofit fontScale="92500" lnSpcReduction="10000"/>
          </a:bodyPr>
          <a:lstStyle/>
          <a:p>
            <a:r>
              <a:rPr lang="en-GB" sz="1600" dirty="0"/>
              <a:t>Partners can be from industry, municipalities, citizens’ representatives, research organisation or NGO’s</a:t>
            </a:r>
          </a:p>
          <a:p>
            <a:endParaRPr lang="en-GB" sz="1600" dirty="0"/>
          </a:p>
          <a:p>
            <a:r>
              <a:rPr lang="en-GB" sz="1600" dirty="0"/>
              <a:t>Partners must come from Austria, Belgium, Finland, Norway or Sweden to be fundable. </a:t>
            </a:r>
            <a:r>
              <a:rPr lang="en-US" sz="1600" dirty="0"/>
              <a:t>Applicants from other countries may participate as a Self-Funded Partner</a:t>
            </a:r>
            <a:endParaRPr lang="en-GB" sz="1600" dirty="0"/>
          </a:p>
          <a:p>
            <a:endParaRPr lang="en-GB" sz="1600" dirty="0"/>
          </a:p>
          <a:p>
            <a:r>
              <a:rPr lang="en-US" sz="1600" dirty="0"/>
              <a:t>All partners in this Making Cities Work Innovation Action for projects will be funded by their national or regional funding agencies in accordance with their respective eligibility rules</a:t>
            </a:r>
          </a:p>
          <a:p>
            <a:endParaRPr lang="en-US" sz="1600" dirty="0"/>
          </a:p>
          <a:p>
            <a:r>
              <a:rPr lang="en-US" sz="1600" dirty="0"/>
              <a:t>Each project proposal must be submitted by a project consortium consisting of at least three eligible applicants from at least </a:t>
            </a:r>
            <a:r>
              <a:rPr lang="en-US" sz="1600" dirty="0" smtClean="0"/>
              <a:t>two </a:t>
            </a:r>
            <a:r>
              <a:rPr lang="en-US" sz="1600" dirty="0"/>
              <a:t>participating countries</a:t>
            </a:r>
            <a:endParaRPr lang="sv-SE" sz="1600" dirty="0"/>
          </a:p>
          <a:p>
            <a:endParaRPr lang="en-US" sz="1600" dirty="0"/>
          </a:p>
        </p:txBody>
      </p:sp>
    </p:spTree>
    <p:extLst>
      <p:ext uri="{BB962C8B-B14F-4D97-AF65-F5344CB8AC3E}">
        <p14:creationId xmlns:p14="http://schemas.microsoft.com/office/powerpoint/2010/main" val="3988352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err="1"/>
              <a:t>Application</a:t>
            </a:r>
            <a:endParaRPr lang="sv-SE" dirty="0"/>
          </a:p>
        </p:txBody>
      </p:sp>
      <p:sp>
        <p:nvSpPr>
          <p:cNvPr id="3" name="Platshållare för innehåll 2"/>
          <p:cNvSpPr>
            <a:spLocks noGrp="1"/>
          </p:cNvSpPr>
          <p:nvPr>
            <p:ph idx="1"/>
          </p:nvPr>
        </p:nvSpPr>
        <p:spPr>
          <a:xfrm>
            <a:off x="1403648" y="1347614"/>
            <a:ext cx="6736628" cy="3294365"/>
          </a:xfrm>
        </p:spPr>
        <p:txBody>
          <a:bodyPr>
            <a:normAutofit lnSpcReduction="10000"/>
          </a:bodyPr>
          <a:lstStyle/>
          <a:p>
            <a:r>
              <a:rPr lang="en-GB" sz="1600" dirty="0"/>
              <a:t>Applicants can come from organizations such as:</a:t>
            </a:r>
            <a:endParaRPr lang="sv-SE" sz="1600" dirty="0"/>
          </a:p>
          <a:p>
            <a:pPr lvl="1"/>
            <a:r>
              <a:rPr lang="en-GB" sz="1200" b="1" dirty="0"/>
              <a:t>Companies (from industry/large companies to SMEs)</a:t>
            </a:r>
            <a:endParaRPr lang="sv-SE" sz="1200" b="1" dirty="0"/>
          </a:p>
          <a:p>
            <a:pPr lvl="1"/>
            <a:r>
              <a:rPr lang="en-GB" sz="1200" b="1" dirty="0"/>
              <a:t>Cities, municipalities,</a:t>
            </a:r>
            <a:endParaRPr lang="sv-SE" sz="1200" b="1" dirty="0"/>
          </a:p>
          <a:p>
            <a:pPr lvl="1"/>
            <a:r>
              <a:rPr lang="en-GB" sz="1200" b="1" dirty="0"/>
              <a:t>Citizens’ representatives, NGOs</a:t>
            </a:r>
            <a:endParaRPr lang="sv-SE" sz="1200" b="1" dirty="0"/>
          </a:p>
          <a:p>
            <a:pPr lvl="1"/>
            <a:r>
              <a:rPr lang="en-GB" sz="1200" b="1" dirty="0"/>
              <a:t>Research organizations  (universities, university  colleges,  </a:t>
            </a:r>
            <a:br>
              <a:rPr lang="en-GB" sz="1200" b="1" dirty="0"/>
            </a:br>
            <a:r>
              <a:rPr lang="en-GB" sz="1200" b="1" dirty="0"/>
              <a:t>research  institutes  or  other authorities with research undertakings)</a:t>
            </a:r>
            <a:endParaRPr lang="sv-SE" sz="1200" b="1" dirty="0"/>
          </a:p>
          <a:p>
            <a:endParaRPr lang="en-US" sz="1600" dirty="0"/>
          </a:p>
          <a:p>
            <a:r>
              <a:rPr lang="en-US" sz="1600" dirty="0"/>
              <a:t>An organization/institution or a natural person of the lead organization is the Project Coordinator, depending on the specific eligibility rules of the different agencies. In addition, a proposal </a:t>
            </a:r>
            <a:br>
              <a:rPr lang="en-US" sz="1600" dirty="0"/>
            </a:br>
            <a:r>
              <a:rPr lang="en-US" sz="1600" dirty="0"/>
              <a:t>must have at least two further Partners eligible for funding</a:t>
            </a:r>
            <a:br>
              <a:rPr lang="en-US" sz="1600" dirty="0"/>
            </a:br>
            <a:r>
              <a:rPr lang="en-US" sz="1600" dirty="0"/>
              <a:t> </a:t>
            </a:r>
          </a:p>
          <a:p>
            <a:r>
              <a:rPr lang="en-US" sz="1600" dirty="0"/>
              <a:t>Each project consortium must exist of at least one eligible business and one city partner.</a:t>
            </a:r>
          </a:p>
        </p:txBody>
      </p:sp>
    </p:spTree>
    <p:extLst>
      <p:ext uri="{BB962C8B-B14F-4D97-AF65-F5344CB8AC3E}">
        <p14:creationId xmlns:p14="http://schemas.microsoft.com/office/powerpoint/2010/main" val="240877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483598"/>
            <a:ext cx="6552728" cy="720000"/>
          </a:xfrm>
        </p:spPr>
        <p:txBody>
          <a:bodyPr/>
          <a:lstStyle/>
          <a:p>
            <a:r>
              <a:rPr lang="de-AT" altLang="de-DE" dirty="0"/>
              <a:t>4 </a:t>
            </a:r>
            <a:r>
              <a:rPr lang="de-AT" altLang="de-DE" dirty="0" err="1"/>
              <a:t>call</a:t>
            </a:r>
            <a:r>
              <a:rPr lang="de-AT" altLang="de-DE" dirty="0"/>
              <a:t> </a:t>
            </a:r>
            <a:r>
              <a:rPr lang="de-AT" altLang="de-DE" dirty="0" err="1"/>
              <a:t>topics</a:t>
            </a:r>
            <a:endParaRPr lang="sv-SE" dirty="0"/>
          </a:p>
        </p:txBody>
      </p:sp>
      <p:sp>
        <p:nvSpPr>
          <p:cNvPr id="3" name="Platshållare för innehåll 2"/>
          <p:cNvSpPr>
            <a:spLocks noGrp="1"/>
          </p:cNvSpPr>
          <p:nvPr>
            <p:ph idx="1"/>
          </p:nvPr>
        </p:nvSpPr>
        <p:spPr>
          <a:xfrm>
            <a:off x="1334324" y="1347614"/>
            <a:ext cx="5636098" cy="3068165"/>
          </a:xfrm>
        </p:spPr>
        <p:txBody>
          <a:bodyPr>
            <a:noAutofit/>
          </a:bodyPr>
          <a:lstStyle/>
          <a:p>
            <a:pPr lvl="0"/>
            <a:r>
              <a:rPr lang="en-GB" sz="1600" b="1" dirty="0"/>
              <a:t>Re-thinking urban mobility: </a:t>
            </a:r>
            <a:r>
              <a:rPr lang="en-GB" sz="1600" dirty="0"/>
              <a:t>Innovative solutions to reduce city congestion </a:t>
            </a:r>
          </a:p>
          <a:p>
            <a:pPr lvl="0"/>
            <a:endParaRPr lang="sv-SE" sz="1600" dirty="0"/>
          </a:p>
          <a:p>
            <a:pPr lvl="0"/>
            <a:r>
              <a:rPr lang="en-GB" sz="1600" b="1" dirty="0"/>
              <a:t>Implementing the Smart Sustainable City: </a:t>
            </a:r>
            <a:r>
              <a:rPr lang="en-GB" sz="1600" dirty="0"/>
              <a:t>From pilot projects within sectors and neighbourhoods to cross-sectoral services for citizens and business</a:t>
            </a:r>
          </a:p>
          <a:p>
            <a:pPr lvl="0"/>
            <a:endParaRPr lang="sv-SE" sz="1600" dirty="0"/>
          </a:p>
          <a:p>
            <a:pPr lvl="0"/>
            <a:r>
              <a:rPr lang="en-GB" sz="1600" b="1" dirty="0"/>
              <a:t>Creating the city together: </a:t>
            </a:r>
            <a:r>
              <a:rPr lang="en-GB" sz="1600" dirty="0"/>
              <a:t>Closing the gap between citizens, companies and city policy</a:t>
            </a:r>
          </a:p>
          <a:p>
            <a:pPr marL="0" lvl="0" indent="0">
              <a:buNone/>
            </a:pPr>
            <a:endParaRPr lang="sv-SE" sz="1600" dirty="0"/>
          </a:p>
          <a:p>
            <a:pPr lvl="0"/>
            <a:r>
              <a:rPr lang="en-GB" sz="1600" b="1" dirty="0"/>
              <a:t>Innovative and sustainable city change: </a:t>
            </a:r>
            <a:r>
              <a:rPr lang="en-GB" sz="1600" dirty="0"/>
              <a:t>Reducing the negative impacts of construction sites</a:t>
            </a:r>
            <a:endParaRPr lang="sv-SE" sz="1600" dirty="0"/>
          </a:p>
        </p:txBody>
      </p:sp>
    </p:spTree>
    <p:extLst>
      <p:ext uri="{BB962C8B-B14F-4D97-AF65-F5344CB8AC3E}">
        <p14:creationId xmlns:p14="http://schemas.microsoft.com/office/powerpoint/2010/main" val="333754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1</a:t>
            </a:r>
            <a:r>
              <a:rPr lang="de-AT" altLang="de-DE" dirty="0"/>
              <a:t/>
            </a:r>
            <a:br>
              <a:rPr lang="de-AT" altLang="de-DE" dirty="0"/>
            </a:br>
            <a:endParaRPr lang="de-AT" altLang="de-DE" dirty="0"/>
          </a:p>
        </p:txBody>
      </p:sp>
      <p:sp>
        <p:nvSpPr>
          <p:cNvPr id="3" name="Platshållare för innehåll 2"/>
          <p:cNvSpPr>
            <a:spLocks noGrp="1"/>
          </p:cNvSpPr>
          <p:nvPr>
            <p:ph idx="1"/>
          </p:nvPr>
        </p:nvSpPr>
        <p:spPr>
          <a:xfrm>
            <a:off x="1619672" y="1260261"/>
            <a:ext cx="6056430" cy="792088"/>
          </a:xfrm>
        </p:spPr>
        <p:txBody>
          <a:bodyPr>
            <a:noAutofit/>
          </a:bodyPr>
          <a:lstStyle/>
          <a:p>
            <a:pPr marL="0" indent="0">
              <a:buNone/>
            </a:pPr>
            <a:r>
              <a:rPr lang="en-GB" b="1" dirty="0"/>
              <a:t>Re-thinking urban mobility: </a:t>
            </a:r>
            <a:br>
              <a:rPr lang="en-GB" b="1" dirty="0"/>
            </a:br>
            <a:r>
              <a:rPr lang="en-GB" b="1" dirty="0"/>
              <a:t>Innovative solutions to reduce city congestion </a:t>
            </a:r>
          </a:p>
          <a:p>
            <a:pPr marL="0" indent="0">
              <a:buNone/>
            </a:pPr>
            <a:endParaRPr lang="en-GB" b="1" dirty="0"/>
          </a:p>
          <a:p>
            <a:pPr marL="0" indent="0">
              <a:buNone/>
            </a:pPr>
            <a:endParaRPr lang="sv-SE" b="1" dirty="0"/>
          </a:p>
          <a:p>
            <a:endParaRPr lang="en-US" b="1" dirty="0"/>
          </a:p>
        </p:txBody>
      </p:sp>
      <p:sp>
        <p:nvSpPr>
          <p:cNvPr id="4" name="Rektangel 3">
            <a:extLst>
              <a:ext uri="{FF2B5EF4-FFF2-40B4-BE49-F238E27FC236}">
                <a16:creationId xmlns:a16="http://schemas.microsoft.com/office/drawing/2014/main" xmlns="" id="{F0A661F0-4F33-4A6F-90FA-F0BE7D5F8ED1}"/>
              </a:ext>
            </a:extLst>
          </p:cNvPr>
          <p:cNvSpPr/>
          <p:nvPr/>
        </p:nvSpPr>
        <p:spPr>
          <a:xfrm>
            <a:off x="1619672" y="2050851"/>
            <a:ext cx="5688632" cy="1754326"/>
          </a:xfrm>
          <a:prstGeom prst="rect">
            <a:avLst/>
          </a:prstGeom>
        </p:spPr>
        <p:txBody>
          <a:bodyPr wrap="square">
            <a:spAutoFit/>
          </a:bodyPr>
          <a:lstStyle/>
          <a:p>
            <a:r>
              <a:rPr lang="en-US" sz="1200" dirty="0">
                <a:solidFill>
                  <a:srgbClr val="093D58"/>
                </a:solidFill>
                <a:latin typeface="Arial" panose="020B0604020202020204" pitchFamily="34" charset="0"/>
                <a:cs typeface="Arial" panose="020B0604020202020204" pitchFamily="34" charset="0"/>
              </a:rPr>
              <a:t>Traffic congestion remains a considerable problem for urban areas. This is not only a mobility problem but also has consequences for the environment; citizens’ health and quality of life; the urban economy; security and safety and is a part of social sustainability.</a:t>
            </a:r>
          </a:p>
          <a:p>
            <a:endParaRPr lang="en-US" sz="1200" dirty="0">
              <a:solidFill>
                <a:srgbClr val="093D58"/>
              </a:solidFill>
              <a:latin typeface="Arial" panose="020B0604020202020204" pitchFamily="34" charset="0"/>
              <a:cs typeface="Arial" panose="020B0604020202020204" pitchFamily="34" charset="0"/>
            </a:endParaRPr>
          </a:p>
          <a:p>
            <a:r>
              <a:rPr lang="en-US" sz="1200" dirty="0">
                <a:solidFill>
                  <a:srgbClr val="093D58"/>
                </a:solidFill>
                <a:latin typeface="Arial" panose="020B0604020202020204" pitchFamily="34" charset="0"/>
                <a:cs typeface="Arial" panose="020B0604020202020204" pitchFamily="34" charset="0"/>
              </a:rPr>
              <a:t>Solutions to congestion have traditionally been in the mobility or infrastructure area. The complexity of the traffic congestion challenge implies that the solutions could be sought in different urban areas as well and in the basis that too many people travel in the same places at the same time.</a:t>
            </a:r>
            <a:endParaRPr lang="sv-SE" sz="1200" dirty="0">
              <a:solidFill>
                <a:srgbClr val="093D5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8192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00200" y="457200"/>
            <a:ext cx="5618095" cy="990600"/>
          </a:xfrm>
        </p:spPr>
        <p:txBody>
          <a:bodyPr/>
          <a:lstStyle/>
          <a:p>
            <a:r>
              <a:rPr lang="en-US" altLang="de-DE" b="1" dirty="0"/>
              <a:t>Topic 2</a:t>
            </a:r>
            <a:r>
              <a:rPr lang="de-AT" altLang="de-DE" dirty="0"/>
              <a:t/>
            </a:r>
            <a:br>
              <a:rPr lang="de-AT" altLang="de-DE" dirty="0"/>
            </a:br>
            <a:endParaRPr lang="de-AT" altLang="de-DE" dirty="0"/>
          </a:p>
        </p:txBody>
      </p:sp>
      <p:sp>
        <p:nvSpPr>
          <p:cNvPr id="3" name="Platshållare för innehåll 2"/>
          <p:cNvSpPr>
            <a:spLocks noGrp="1"/>
          </p:cNvSpPr>
          <p:nvPr>
            <p:ph idx="1"/>
          </p:nvPr>
        </p:nvSpPr>
        <p:spPr>
          <a:xfrm>
            <a:off x="1619672" y="1203598"/>
            <a:ext cx="6056430" cy="1152128"/>
          </a:xfrm>
        </p:spPr>
        <p:txBody>
          <a:bodyPr>
            <a:noAutofit/>
          </a:bodyPr>
          <a:lstStyle/>
          <a:p>
            <a:pPr marL="0" indent="0">
              <a:buNone/>
            </a:pPr>
            <a:r>
              <a:rPr lang="en-GB" b="1" dirty="0"/>
              <a:t>Implementing the Smart Sustainable City: From pilot projects within sectors and neighbourhoods to cross-sectoral services for citizens and business</a:t>
            </a:r>
          </a:p>
        </p:txBody>
      </p:sp>
      <p:sp>
        <p:nvSpPr>
          <p:cNvPr id="4" name="Rektangel 3">
            <a:extLst>
              <a:ext uri="{FF2B5EF4-FFF2-40B4-BE49-F238E27FC236}">
                <a16:creationId xmlns:a16="http://schemas.microsoft.com/office/drawing/2014/main" xmlns="" id="{0E38C50E-E15D-402B-AC19-4A4FD8FEEA09}"/>
              </a:ext>
            </a:extLst>
          </p:cNvPr>
          <p:cNvSpPr/>
          <p:nvPr/>
        </p:nvSpPr>
        <p:spPr>
          <a:xfrm>
            <a:off x="1619672" y="2364492"/>
            <a:ext cx="6264696" cy="1938992"/>
          </a:xfrm>
          <a:prstGeom prst="rect">
            <a:avLst/>
          </a:prstGeom>
        </p:spPr>
        <p:txBody>
          <a:bodyPr wrap="square">
            <a:spAutoFit/>
          </a:bodyPr>
          <a:lstStyle/>
          <a:p>
            <a:r>
              <a:rPr lang="en-US" sz="1200" dirty="0">
                <a:solidFill>
                  <a:srgbClr val="093D58"/>
                </a:solidFill>
                <a:latin typeface="Arial" panose="020B0604020202020204" pitchFamily="34" charset="0"/>
                <a:cs typeface="Arial" panose="020B0604020202020204" pitchFamily="34" charset="0"/>
              </a:rPr>
              <a:t>Smart Sustainable City pilot projects in European cities have so far focused on solving challenges within thematic sectors such as mobility or health. To facilitate synergies and added value among pilot projects, innovative projects of tomorrow should use integrative, cross-system approaches.</a:t>
            </a:r>
          </a:p>
          <a:p>
            <a:endParaRPr lang="en-US" sz="1200" dirty="0">
              <a:solidFill>
                <a:srgbClr val="093D58"/>
              </a:solidFill>
              <a:latin typeface="Arial" panose="020B0604020202020204" pitchFamily="34" charset="0"/>
              <a:cs typeface="Arial" panose="020B0604020202020204" pitchFamily="34" charset="0"/>
            </a:endParaRPr>
          </a:p>
          <a:p>
            <a:r>
              <a:rPr lang="en-US" sz="1200" dirty="0">
                <a:solidFill>
                  <a:srgbClr val="093D58"/>
                </a:solidFill>
                <a:latin typeface="Arial" panose="020B0604020202020204" pitchFamily="34" charset="0"/>
                <a:cs typeface="Arial" panose="020B0604020202020204" pitchFamily="34" charset="0"/>
              </a:rPr>
              <a:t>Moreover, it has proven difficult to scale up innovations from a smart city pilot to city-wide implementation, or to implement in multiple cities. Shared challenges and successful practices must be identified and turned into useful services for cities and citizens.</a:t>
            </a:r>
          </a:p>
          <a:p>
            <a:r>
              <a:rPr lang="en-US" sz="1200" dirty="0">
                <a:solidFill>
                  <a:srgbClr val="093D58"/>
                </a:solidFill>
                <a:latin typeface="Arial" panose="020B0604020202020204" pitchFamily="34" charset="0"/>
                <a:cs typeface="Arial" panose="020B0604020202020204" pitchFamily="34" charset="0"/>
              </a:rPr>
              <a:t>Projects could combine the business actors’ ability to turn innovative ideas into business, researchers’ experience of providing solutions and by including cities in the process.</a:t>
            </a:r>
            <a:endParaRPr lang="sv-SE" sz="1200" b="1" dirty="0">
              <a:solidFill>
                <a:srgbClr val="093D5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485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PT JPI UE projects meeting 2017" id="{BFE0F8CE-5597-46CD-AD0E-15B3FFCAF7DF}" vid="{471ADC29-E134-4D64-95F2-9BF865ECCD7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JPI UE projects meeting 2017</Template>
  <TotalTime>0</TotalTime>
  <Words>1614</Words>
  <Application>Microsoft Office PowerPoint</Application>
  <PresentationFormat>Bildschirmpräsentation (16:9)</PresentationFormat>
  <Paragraphs>227</Paragraphs>
  <Slides>14</Slides>
  <Notes>10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UE</vt:lpstr>
      <vt:lpstr>PowerPoint-Präsentation</vt:lpstr>
      <vt:lpstr>Overview</vt:lpstr>
      <vt:lpstr>About the call</vt:lpstr>
      <vt:lpstr>Matchmaking and webinars</vt:lpstr>
      <vt:lpstr>Participation</vt:lpstr>
      <vt:lpstr>Application</vt:lpstr>
      <vt:lpstr>4 call topics</vt:lpstr>
      <vt:lpstr>Topic 1 </vt:lpstr>
      <vt:lpstr>Topic 2 </vt:lpstr>
      <vt:lpstr>Topic 3 </vt:lpstr>
      <vt:lpstr>Topic 4 </vt:lpstr>
      <vt:lpstr>Type of projects wanted</vt:lpstr>
      <vt:lpstr>Project partners and call budgets</vt:lpstr>
      <vt:lpstr>Follow the call</vt:lpstr>
    </vt:vector>
  </TitlesOfParts>
  <Company>AIT Austrian Institute of Technology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Katarina Schylberg</dc:creator>
  <cp:lastModifiedBy>Johannes Bockstefl</cp:lastModifiedBy>
  <cp:revision>129</cp:revision>
  <cp:lastPrinted>2017-11-13T10:04:20Z</cp:lastPrinted>
  <dcterms:created xsi:type="dcterms:W3CDTF">2017-05-24T15:18:37Z</dcterms:created>
  <dcterms:modified xsi:type="dcterms:W3CDTF">2017-11-14T10:54:55Z</dcterms:modified>
</cp:coreProperties>
</file>