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2" r:id="rId3"/>
    <p:sldId id="259" r:id="rId4"/>
    <p:sldId id="284" r:id="rId5"/>
    <p:sldId id="285" r:id="rId6"/>
    <p:sldId id="261" r:id="rId7"/>
    <p:sldId id="276" r:id="rId8"/>
    <p:sldId id="267" r:id="rId9"/>
    <p:sldId id="281" r:id="rId10"/>
    <p:sldId id="264" r:id="rId11"/>
    <p:sldId id="273" r:id="rId12"/>
    <p:sldId id="265" r:id="rId13"/>
    <p:sldId id="283" r:id="rId14"/>
    <p:sldId id="282" r:id="rId15"/>
    <p:sldId id="260" r:id="rId16"/>
    <p:sldId id="268" r:id="rId17"/>
    <p:sldId id="271" r:id="rId18"/>
    <p:sldId id="269" r:id="rId19"/>
    <p:sldId id="270" r:id="rId20"/>
    <p:sldId id="266" r:id="rId21"/>
    <p:sldId id="274"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s Bylund" initials="JB" lastIdx="1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49"/>
    <a:srgbClr val="B7DB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3" d="100"/>
          <a:sy n="83" d="100"/>
        </p:scale>
        <p:origin x="158" y="67"/>
      </p:cViewPr>
      <p:guideLst>
        <p:guide orient="horz" pos="2160"/>
        <p:guide pos="3840"/>
      </p:guideLst>
    </p:cSldViewPr>
  </p:slid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8EFDD445-B21E-4D33-A1EC-770AA51FC3F8}"/>
              </a:ext>
            </a:extLst>
          </p:cNvPr>
          <p:cNvSpPr>
            <a:spLocks noGrp="1"/>
          </p:cNvSpPr>
          <p:nvPr>
            <p:ph type="dt" sz="half" idx="10"/>
          </p:nvPr>
        </p:nvSpPr>
        <p:spPr/>
        <p:txBody>
          <a:bodyPr/>
          <a:lstStyle/>
          <a:p>
            <a:fld id="{F2200A4B-B628-4E21-9BAB-29DD0B167679}" type="datetimeFigureOut">
              <a:rPr lang="sv-SE" smtClean="0"/>
              <a:t>2018-03-05</a:t>
            </a:fld>
            <a:endParaRPr lang="sv-SE"/>
          </a:p>
        </p:txBody>
      </p:sp>
      <p:sp>
        <p:nvSpPr>
          <p:cNvPr id="4" name="Platshållare för bildnummer 3">
            <a:extLst>
              <a:ext uri="{FF2B5EF4-FFF2-40B4-BE49-F238E27FC236}">
                <a16:creationId xmlns:a16="http://schemas.microsoft.com/office/drawing/2014/main" id="{6A0033BA-1B76-4FD3-B6AD-8B846D418F92}"/>
              </a:ext>
            </a:extLst>
          </p:cNvPr>
          <p:cNvSpPr>
            <a:spLocks noGrp="1"/>
          </p:cNvSpPr>
          <p:nvPr>
            <p:ph type="sldNum" sz="quarter" idx="11"/>
          </p:nvPr>
        </p:nvSpPr>
        <p:spPr/>
        <p:txBody>
          <a:bodyPr/>
          <a:lstStyle/>
          <a:p>
            <a:fld id="{ECF9AC0B-6994-4771-AEB8-AC12B93FBD46}" type="slidenum">
              <a:rPr lang="sv-SE" smtClean="0"/>
              <a:t>‹#›</a:t>
            </a:fld>
            <a:endParaRPr lang="sv-SE"/>
          </a:p>
        </p:txBody>
      </p:sp>
    </p:spTree>
    <p:extLst>
      <p:ext uri="{BB962C8B-B14F-4D97-AF65-F5344CB8AC3E}">
        <p14:creationId xmlns:p14="http://schemas.microsoft.com/office/powerpoint/2010/main" val="276167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CC9318CC-5F68-4DE9-8734-333917332C8B}"/>
              </a:ext>
            </a:extLst>
          </p:cNvPr>
          <p:cNvSpPr/>
          <p:nvPr userDrawn="1"/>
        </p:nvSpPr>
        <p:spPr>
          <a:xfrm>
            <a:off x="609600" y="1655180"/>
            <a:ext cx="11092405" cy="4328931"/>
          </a:xfrm>
          <a:prstGeom prst="rect">
            <a:avLst/>
          </a:prstGeom>
          <a:solidFill>
            <a:srgbClr val="B7D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ctrTitle"/>
          </p:nvPr>
        </p:nvSpPr>
        <p:spPr>
          <a:xfrm>
            <a:off x="1828800" y="2130432"/>
            <a:ext cx="8534400" cy="1470025"/>
          </a:xfrm>
        </p:spPr>
        <p:txBody>
          <a:bodyPr>
            <a:normAutofit/>
          </a:bodyPr>
          <a:lstStyle>
            <a:lvl1pPr>
              <a:defRPr sz="4000" b="1">
                <a:solidFill>
                  <a:srgbClr val="005249"/>
                </a:solidFill>
              </a:defRPr>
            </a:lvl1pPr>
          </a:lstStyle>
          <a:p>
            <a:r>
              <a:rPr lang="sv-SE" dirty="0"/>
              <a:t>Klicka här för att ändra mall för rubrikformat</a:t>
            </a:r>
          </a:p>
        </p:txBody>
      </p:sp>
      <p:sp>
        <p:nvSpPr>
          <p:cNvPr id="3" name="Underrubrik 2"/>
          <p:cNvSpPr>
            <a:spLocks noGrp="1"/>
          </p:cNvSpPr>
          <p:nvPr>
            <p:ph type="subTitle" idx="1"/>
          </p:nvPr>
        </p:nvSpPr>
        <p:spPr>
          <a:xfrm>
            <a:off x="1828800" y="3886200"/>
            <a:ext cx="8534400" cy="1752600"/>
          </a:xfrm>
        </p:spPr>
        <p:txBody>
          <a:bodyPr/>
          <a:lstStyle>
            <a:lvl1pPr marL="0" indent="0" algn="l">
              <a:buNone/>
              <a:defRPr>
                <a:solidFill>
                  <a:srgbClr val="005249"/>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dirty="0"/>
              <a:t>Klicka här för att ändra mall för underrubrikformat</a:t>
            </a:r>
          </a:p>
        </p:txBody>
      </p:sp>
      <p:sp>
        <p:nvSpPr>
          <p:cNvPr id="4" name="Platshållare för datum 3"/>
          <p:cNvSpPr>
            <a:spLocks noGrp="1"/>
          </p:cNvSpPr>
          <p:nvPr>
            <p:ph type="dt" sz="half" idx="10"/>
          </p:nvPr>
        </p:nvSpPr>
        <p:spPr/>
        <p:txBody>
          <a:bodyPr/>
          <a:lstStyle/>
          <a:p>
            <a:fld id="{F2200A4B-B628-4E21-9BAB-29DD0B167679}" type="datetimeFigureOut">
              <a:rPr lang="sv-SE" smtClean="0"/>
              <a:t>2018-03-05</a:t>
            </a:fld>
            <a:endParaRPr lang="sv-SE"/>
          </a:p>
        </p:txBody>
      </p:sp>
      <p:sp>
        <p:nvSpPr>
          <p:cNvPr id="6" name="Platshållare för bildnummer 5"/>
          <p:cNvSpPr>
            <a:spLocks noGrp="1"/>
          </p:cNvSpPr>
          <p:nvPr>
            <p:ph type="sldNum" sz="quarter" idx="12"/>
          </p:nvPr>
        </p:nvSpPr>
        <p:spPr>
          <a:xfrm>
            <a:off x="3545557" y="6356352"/>
            <a:ext cx="1450848" cy="365125"/>
          </a:xfrm>
        </p:spPr>
        <p:txBody>
          <a:bodyPr/>
          <a:lstStyle/>
          <a:p>
            <a:fld id="{ECF9AC0B-6994-4771-AEB8-AC12B93FBD46}" type="slidenum">
              <a:rPr lang="sv-SE" smtClean="0"/>
              <a:t>‹#›</a:t>
            </a:fld>
            <a:endParaRPr lang="sv-SE"/>
          </a:p>
        </p:txBody>
      </p:sp>
    </p:spTree>
    <p:extLst>
      <p:ext uri="{BB962C8B-B14F-4D97-AF65-F5344CB8AC3E}">
        <p14:creationId xmlns:p14="http://schemas.microsoft.com/office/powerpoint/2010/main" val="13769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912283" y="557783"/>
            <a:ext cx="8301166" cy="859855"/>
          </a:xfrm>
        </p:spPr>
        <p:txBody>
          <a:bodyPr>
            <a:normAutofit/>
          </a:bodyPr>
          <a:lstStyle>
            <a:lvl1pPr>
              <a:defRPr sz="2400" b="1">
                <a:solidFill>
                  <a:srgbClr val="005249"/>
                </a:solidFill>
              </a:defRPr>
            </a:lvl1pPr>
          </a:lstStyle>
          <a:p>
            <a:r>
              <a:rPr lang="sv-SE" dirty="0"/>
              <a:t>Klicka här för att ändra mall för rubrikformat</a:t>
            </a:r>
          </a:p>
        </p:txBody>
      </p:sp>
      <p:sp>
        <p:nvSpPr>
          <p:cNvPr id="3" name="Platshållare för innehåll 2"/>
          <p:cNvSpPr>
            <a:spLocks noGrp="1"/>
          </p:cNvSpPr>
          <p:nvPr>
            <p:ph idx="1"/>
          </p:nvPr>
        </p:nvSpPr>
        <p:spPr>
          <a:xfrm>
            <a:off x="912283" y="1600201"/>
            <a:ext cx="9840598" cy="4525963"/>
          </a:xfrm>
        </p:spPr>
        <p:txBody>
          <a:bodyPr>
            <a:normAutofit/>
          </a:bodyPr>
          <a:lstStyle>
            <a:lvl1pPr>
              <a:defRPr sz="2000"/>
            </a:lvl1pPr>
            <a:lvl2pPr>
              <a:defRPr sz="2000"/>
            </a:lvl2pPr>
            <a:lvl3pPr>
              <a:defRPr sz="2000"/>
            </a:lvl3pPr>
            <a:lvl4pPr>
              <a:defRPr sz="2000"/>
            </a:lvl4pPr>
            <a:lvl5pPr>
              <a:defRPr sz="2000"/>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F2200A4B-B628-4E21-9BAB-29DD0B167679}" type="datetimeFigureOut">
              <a:rPr lang="sv-SE" smtClean="0"/>
              <a:t>2018-03-05</a:t>
            </a:fld>
            <a:endParaRPr lang="sv-SE"/>
          </a:p>
        </p:txBody>
      </p:sp>
      <p:sp>
        <p:nvSpPr>
          <p:cNvPr id="5" name="Platshållare för sidfot 4"/>
          <p:cNvSpPr>
            <a:spLocks noGrp="1"/>
          </p:cNvSpPr>
          <p:nvPr>
            <p:ph type="ftr" sz="quarter" idx="11"/>
          </p:nvPr>
        </p:nvSpPr>
        <p:spPr>
          <a:xfrm>
            <a:off x="3602736" y="6356352"/>
            <a:ext cx="6336792" cy="365125"/>
          </a:xfrm>
          <a:prstGeom prst="rect">
            <a:avLst/>
          </a:prstGeom>
        </p:spPr>
        <p:txBody>
          <a:bodyPr/>
          <a:lstStyle/>
          <a:p>
            <a:r>
              <a:rPr lang="sv-SE" dirty="0"/>
              <a:t>Test</a:t>
            </a:r>
          </a:p>
        </p:txBody>
      </p:sp>
      <p:sp>
        <p:nvSpPr>
          <p:cNvPr id="6" name="Platshållare för bildnummer 5"/>
          <p:cNvSpPr>
            <a:spLocks noGrp="1"/>
          </p:cNvSpPr>
          <p:nvPr>
            <p:ph type="sldNum" sz="quarter" idx="12"/>
          </p:nvPr>
        </p:nvSpPr>
        <p:spPr/>
        <p:txBody>
          <a:bodyPr/>
          <a:lstStyle/>
          <a:p>
            <a:fld id="{ECF9AC0B-6994-4771-AEB8-AC12B93FBD46}" type="slidenum">
              <a:rPr lang="sv-SE" smtClean="0"/>
              <a:t>‹#›</a:t>
            </a:fld>
            <a:endParaRPr lang="sv-SE"/>
          </a:p>
        </p:txBody>
      </p:sp>
    </p:spTree>
    <p:extLst>
      <p:ext uri="{BB962C8B-B14F-4D97-AF65-F5344CB8AC3E}">
        <p14:creationId xmlns:p14="http://schemas.microsoft.com/office/powerpoint/2010/main" val="140894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Orange">
    <p:spTree>
      <p:nvGrpSpPr>
        <p:cNvPr id="1" name=""/>
        <p:cNvGrpSpPr/>
        <p:nvPr/>
      </p:nvGrpSpPr>
      <p:grpSpPr>
        <a:xfrm>
          <a:off x="0" y="0"/>
          <a:ext cx="0" cy="0"/>
          <a:chOff x="0" y="0"/>
          <a:chExt cx="0" cy="0"/>
        </a:xfrm>
      </p:grpSpPr>
      <p:sp>
        <p:nvSpPr>
          <p:cNvPr id="2" name="Rubrik 1"/>
          <p:cNvSpPr>
            <a:spLocks noGrp="1"/>
          </p:cNvSpPr>
          <p:nvPr>
            <p:ph type="title"/>
          </p:nvPr>
        </p:nvSpPr>
        <p:spPr>
          <a:xfrm>
            <a:off x="2255573" y="274639"/>
            <a:ext cx="9326827" cy="1143000"/>
          </a:xfrm>
        </p:spPr>
        <p:txBody>
          <a:bodyPr>
            <a:normAutofit/>
          </a:bodyPr>
          <a:lstStyle>
            <a:lvl1pPr>
              <a:defRPr sz="2400" b="1">
                <a:solidFill>
                  <a:srgbClr val="005249"/>
                </a:solidFill>
              </a:defRPr>
            </a:lvl1pPr>
          </a:lstStyle>
          <a:p>
            <a:r>
              <a:rPr lang="sv-SE" dirty="0"/>
              <a:t>Klicka här för att ändra mall för rubrikformat</a:t>
            </a:r>
          </a:p>
        </p:txBody>
      </p:sp>
      <p:sp>
        <p:nvSpPr>
          <p:cNvPr id="3" name="Platshållare för innehåll 2"/>
          <p:cNvSpPr>
            <a:spLocks noGrp="1"/>
          </p:cNvSpPr>
          <p:nvPr>
            <p:ph idx="1"/>
          </p:nvPr>
        </p:nvSpPr>
        <p:spPr>
          <a:xfrm>
            <a:off x="2255574" y="1600201"/>
            <a:ext cx="9409377" cy="45259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F2200A4B-B628-4E21-9BAB-29DD0B167679}" type="datetimeFigureOut">
              <a:rPr lang="sv-SE" smtClean="0"/>
              <a:t>2018-03-05</a:t>
            </a:fld>
            <a:endParaRPr lang="sv-SE"/>
          </a:p>
        </p:txBody>
      </p:sp>
      <p:sp>
        <p:nvSpPr>
          <p:cNvPr id="5" name="Platshållare för sidfot 4"/>
          <p:cNvSpPr>
            <a:spLocks noGrp="1"/>
          </p:cNvSpPr>
          <p:nvPr>
            <p:ph type="ftr" sz="quarter" idx="11"/>
          </p:nvPr>
        </p:nvSpPr>
        <p:spPr>
          <a:xfrm>
            <a:off x="3602736" y="6356352"/>
            <a:ext cx="6336792" cy="365125"/>
          </a:xfrm>
          <a:prstGeom prst="rect">
            <a:avLst/>
          </a:prstGeom>
        </p:spPr>
        <p:txBody>
          <a:bodyPr/>
          <a:lstStyle/>
          <a:p>
            <a:endParaRPr lang="sv-SE"/>
          </a:p>
        </p:txBody>
      </p:sp>
      <p:sp>
        <p:nvSpPr>
          <p:cNvPr id="6" name="Platshållare för bildnummer 5"/>
          <p:cNvSpPr>
            <a:spLocks noGrp="1"/>
          </p:cNvSpPr>
          <p:nvPr>
            <p:ph type="sldNum" sz="quarter" idx="12"/>
          </p:nvPr>
        </p:nvSpPr>
        <p:spPr/>
        <p:txBody>
          <a:bodyPr/>
          <a:lstStyle/>
          <a:p>
            <a:fld id="{ECF9AC0B-6994-4771-AEB8-AC12B93FBD46}" type="slidenum">
              <a:rPr lang="sv-SE" smtClean="0"/>
              <a:t>‹#›</a:t>
            </a:fld>
            <a:endParaRPr lang="sv-SE"/>
          </a:p>
        </p:txBody>
      </p:sp>
      <p:sp>
        <p:nvSpPr>
          <p:cNvPr id="8" name="Rektangel 7"/>
          <p:cNvSpPr/>
          <p:nvPr/>
        </p:nvSpPr>
        <p:spPr>
          <a:xfrm>
            <a:off x="1" y="0"/>
            <a:ext cx="1737360" cy="6858000"/>
          </a:xfrm>
          <a:prstGeom prst="rect">
            <a:avLst/>
          </a:prstGeom>
          <a:solidFill>
            <a:srgbClr val="B7D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Tree>
    <p:extLst>
      <p:ext uri="{BB962C8B-B14F-4D97-AF65-F5344CB8AC3E}">
        <p14:creationId xmlns:p14="http://schemas.microsoft.com/office/powerpoint/2010/main" val="404158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Grön">
    <p:spTree>
      <p:nvGrpSpPr>
        <p:cNvPr id="1" name=""/>
        <p:cNvGrpSpPr/>
        <p:nvPr/>
      </p:nvGrpSpPr>
      <p:grpSpPr>
        <a:xfrm>
          <a:off x="0" y="0"/>
          <a:ext cx="0" cy="0"/>
          <a:chOff x="0" y="0"/>
          <a:chExt cx="0" cy="0"/>
        </a:xfrm>
      </p:grpSpPr>
      <p:sp>
        <p:nvSpPr>
          <p:cNvPr id="2" name="Rubrik 1"/>
          <p:cNvSpPr>
            <a:spLocks noGrp="1"/>
          </p:cNvSpPr>
          <p:nvPr>
            <p:ph type="title"/>
          </p:nvPr>
        </p:nvSpPr>
        <p:spPr>
          <a:xfrm>
            <a:off x="2255573" y="274639"/>
            <a:ext cx="9326827" cy="1143000"/>
          </a:xfrm>
        </p:spPr>
        <p:txBody>
          <a:bodyPr>
            <a:normAutofit/>
          </a:bodyPr>
          <a:lstStyle>
            <a:lvl1pPr>
              <a:defRPr sz="2400" b="1">
                <a:solidFill>
                  <a:srgbClr val="005249"/>
                </a:solidFill>
              </a:defRPr>
            </a:lvl1pPr>
          </a:lstStyle>
          <a:p>
            <a:r>
              <a:rPr lang="sv-SE" dirty="0"/>
              <a:t>Klicka här för att ändra mall för rubrikformat</a:t>
            </a:r>
          </a:p>
        </p:txBody>
      </p:sp>
      <p:sp>
        <p:nvSpPr>
          <p:cNvPr id="3" name="Platshållare för innehåll 2"/>
          <p:cNvSpPr>
            <a:spLocks noGrp="1"/>
          </p:cNvSpPr>
          <p:nvPr>
            <p:ph idx="1"/>
          </p:nvPr>
        </p:nvSpPr>
        <p:spPr>
          <a:xfrm>
            <a:off x="2255574" y="1600201"/>
            <a:ext cx="9409377" cy="45259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F2200A4B-B628-4E21-9BAB-29DD0B167679}" type="datetimeFigureOut">
              <a:rPr lang="sv-SE" smtClean="0"/>
              <a:t>2018-03-05</a:t>
            </a:fld>
            <a:endParaRPr lang="sv-SE"/>
          </a:p>
        </p:txBody>
      </p:sp>
      <p:sp>
        <p:nvSpPr>
          <p:cNvPr id="5" name="Platshållare för sidfot 4"/>
          <p:cNvSpPr>
            <a:spLocks noGrp="1"/>
          </p:cNvSpPr>
          <p:nvPr>
            <p:ph type="ftr" sz="quarter" idx="11"/>
          </p:nvPr>
        </p:nvSpPr>
        <p:spPr>
          <a:xfrm>
            <a:off x="3602736" y="6356352"/>
            <a:ext cx="6336792" cy="365125"/>
          </a:xfrm>
          <a:prstGeom prst="rect">
            <a:avLst/>
          </a:prstGeom>
        </p:spPr>
        <p:txBody>
          <a:bodyPr/>
          <a:lstStyle/>
          <a:p>
            <a:endParaRPr lang="sv-SE"/>
          </a:p>
        </p:txBody>
      </p:sp>
      <p:sp>
        <p:nvSpPr>
          <p:cNvPr id="6" name="Platshållare för bildnummer 5"/>
          <p:cNvSpPr>
            <a:spLocks noGrp="1"/>
          </p:cNvSpPr>
          <p:nvPr>
            <p:ph type="sldNum" sz="quarter" idx="12"/>
          </p:nvPr>
        </p:nvSpPr>
        <p:spPr/>
        <p:txBody>
          <a:bodyPr/>
          <a:lstStyle/>
          <a:p>
            <a:fld id="{ECF9AC0B-6994-4771-AEB8-AC12B93FBD46}" type="slidenum">
              <a:rPr lang="sv-SE" smtClean="0"/>
              <a:t>‹#›</a:t>
            </a:fld>
            <a:endParaRPr lang="sv-SE"/>
          </a:p>
        </p:txBody>
      </p:sp>
      <p:sp>
        <p:nvSpPr>
          <p:cNvPr id="9" name="Rektangel 8">
            <a:extLst>
              <a:ext uri="{FF2B5EF4-FFF2-40B4-BE49-F238E27FC236}">
                <a16:creationId xmlns:a16="http://schemas.microsoft.com/office/drawing/2014/main" id="{FD0625C2-2816-4543-89D0-10C2A530687C}"/>
              </a:ext>
            </a:extLst>
          </p:cNvPr>
          <p:cNvSpPr/>
          <p:nvPr userDrawn="1"/>
        </p:nvSpPr>
        <p:spPr>
          <a:xfrm>
            <a:off x="1" y="0"/>
            <a:ext cx="1737360" cy="6858000"/>
          </a:xfrm>
          <a:prstGeom prst="rect">
            <a:avLst/>
          </a:prstGeom>
          <a:solidFill>
            <a:srgbClr val="0052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Tree>
    <p:extLst>
      <p:ext uri="{BB962C8B-B14F-4D97-AF65-F5344CB8AC3E}">
        <p14:creationId xmlns:p14="http://schemas.microsoft.com/office/powerpoint/2010/main" val="157967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Rubrik och innehåll Bild">
    <p:spTree>
      <p:nvGrpSpPr>
        <p:cNvPr id="1" name=""/>
        <p:cNvGrpSpPr/>
        <p:nvPr/>
      </p:nvGrpSpPr>
      <p:grpSpPr>
        <a:xfrm>
          <a:off x="0" y="0"/>
          <a:ext cx="0" cy="0"/>
          <a:chOff x="0" y="0"/>
          <a:chExt cx="0" cy="0"/>
        </a:xfrm>
      </p:grpSpPr>
      <p:sp>
        <p:nvSpPr>
          <p:cNvPr id="2" name="Rubrik 1"/>
          <p:cNvSpPr>
            <a:spLocks noGrp="1"/>
          </p:cNvSpPr>
          <p:nvPr>
            <p:ph type="title"/>
          </p:nvPr>
        </p:nvSpPr>
        <p:spPr>
          <a:xfrm>
            <a:off x="2255573" y="274639"/>
            <a:ext cx="9326827" cy="1143000"/>
          </a:xfrm>
        </p:spPr>
        <p:txBody>
          <a:bodyPr>
            <a:normAutofit/>
          </a:bodyPr>
          <a:lstStyle>
            <a:lvl1pPr algn="l" defTabSz="1219170" rtl="0" eaLnBrk="1" latinLnBrk="0" hangingPunct="1">
              <a:spcBef>
                <a:spcPct val="0"/>
              </a:spcBef>
              <a:buNone/>
              <a:defRPr lang="sv-SE" sz="2400" b="1" kern="1200" dirty="0">
                <a:solidFill>
                  <a:srgbClr val="005249"/>
                </a:solidFill>
                <a:latin typeface="+mj-lt"/>
                <a:ea typeface="+mj-ea"/>
                <a:cs typeface="+mj-cs"/>
              </a:defRPr>
            </a:lvl1pPr>
          </a:lstStyle>
          <a:p>
            <a:r>
              <a:rPr lang="sv-SE" dirty="0"/>
              <a:t>Klicka här för att ändra mall för rubrikformat</a:t>
            </a:r>
          </a:p>
        </p:txBody>
      </p:sp>
      <p:sp>
        <p:nvSpPr>
          <p:cNvPr id="3" name="Platshållare för innehåll 2"/>
          <p:cNvSpPr>
            <a:spLocks noGrp="1"/>
          </p:cNvSpPr>
          <p:nvPr>
            <p:ph idx="1"/>
          </p:nvPr>
        </p:nvSpPr>
        <p:spPr>
          <a:xfrm>
            <a:off x="2255574" y="1600201"/>
            <a:ext cx="9409377" cy="45259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F2200A4B-B628-4E21-9BAB-29DD0B167679}" type="datetimeFigureOut">
              <a:rPr lang="sv-SE" smtClean="0"/>
              <a:t>2018-03-05</a:t>
            </a:fld>
            <a:endParaRPr lang="sv-SE"/>
          </a:p>
        </p:txBody>
      </p:sp>
      <p:sp>
        <p:nvSpPr>
          <p:cNvPr id="6" name="Platshållare för bildnummer 5"/>
          <p:cNvSpPr>
            <a:spLocks noGrp="1"/>
          </p:cNvSpPr>
          <p:nvPr>
            <p:ph type="sldNum" sz="quarter" idx="12"/>
          </p:nvPr>
        </p:nvSpPr>
        <p:spPr/>
        <p:txBody>
          <a:bodyPr/>
          <a:lstStyle/>
          <a:p>
            <a:fld id="{ECF9AC0B-6994-4771-AEB8-AC12B93FBD46}" type="slidenum">
              <a:rPr lang="sv-SE" smtClean="0"/>
              <a:t>‹#›</a:t>
            </a:fld>
            <a:endParaRPr lang="sv-SE"/>
          </a:p>
        </p:txBody>
      </p:sp>
      <p:sp>
        <p:nvSpPr>
          <p:cNvPr id="9" name="Platshållare för bild 8"/>
          <p:cNvSpPr>
            <a:spLocks noGrp="1"/>
          </p:cNvSpPr>
          <p:nvPr>
            <p:ph type="pic" sz="quarter" idx="13"/>
          </p:nvPr>
        </p:nvSpPr>
        <p:spPr>
          <a:xfrm>
            <a:off x="1" y="0"/>
            <a:ext cx="2256367" cy="6858000"/>
          </a:xfrm>
        </p:spPr>
        <p:txBody>
          <a:bodyPr/>
          <a:lstStyle/>
          <a:p>
            <a:r>
              <a:rPr lang="sv-SE" dirty="0"/>
              <a:t>Klicka på ikonen för att lägga till en bild</a:t>
            </a:r>
          </a:p>
        </p:txBody>
      </p:sp>
      <p:pic>
        <p:nvPicPr>
          <p:cNvPr id="10" name="Bildobjekt 9">
            <a:extLst>
              <a:ext uri="{FF2B5EF4-FFF2-40B4-BE49-F238E27FC236}">
                <a16:creationId xmlns:a16="http://schemas.microsoft.com/office/drawing/2014/main" id="{CF5FC38F-D32A-4795-9368-B6BBBBD8F8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26880" y="0"/>
            <a:ext cx="2476309" cy="1453332"/>
          </a:xfrm>
          <a:prstGeom prst="rect">
            <a:avLst/>
          </a:prstGeom>
        </p:spPr>
      </p:pic>
      <p:pic>
        <p:nvPicPr>
          <p:cNvPr id="11" name="Bildobjekt 10">
            <a:extLst>
              <a:ext uri="{FF2B5EF4-FFF2-40B4-BE49-F238E27FC236}">
                <a16:creationId xmlns:a16="http://schemas.microsoft.com/office/drawing/2014/main" id="{77D83178-F75E-494A-BD64-C6F78FDFBD8F}"/>
              </a:ext>
            </a:extLst>
          </p:cNvPr>
          <p:cNvPicPr>
            <a:picLocks noChangeAspect="1"/>
          </p:cNvPicPr>
          <p:nvPr userDrawn="1"/>
        </p:nvPicPr>
        <p:blipFill rotWithShape="1">
          <a:blip r:embed="rId3"/>
          <a:srcRect t="9560" b="9539"/>
          <a:stretch/>
        </p:blipFill>
        <p:spPr>
          <a:xfrm>
            <a:off x="9326880" y="6167727"/>
            <a:ext cx="2433045" cy="589701"/>
          </a:xfrm>
          <a:prstGeom prst="rect">
            <a:avLst/>
          </a:prstGeom>
        </p:spPr>
      </p:pic>
    </p:spTree>
    <p:extLst>
      <p:ext uri="{BB962C8B-B14F-4D97-AF65-F5344CB8AC3E}">
        <p14:creationId xmlns:p14="http://schemas.microsoft.com/office/powerpoint/2010/main" val="298307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2400" b="1">
                <a:solidFill>
                  <a:srgbClr val="005249"/>
                </a:solidFill>
              </a:defRPr>
            </a:lvl1pPr>
          </a:lstStyle>
          <a:p>
            <a:r>
              <a:rPr lang="sv-SE" dirty="0"/>
              <a:t>Klicka här för att ändra mall för rubrikformat</a:t>
            </a:r>
          </a:p>
        </p:txBody>
      </p:sp>
      <p:sp>
        <p:nvSpPr>
          <p:cNvPr id="3" name="Platshållare för innehåll 2"/>
          <p:cNvSpPr>
            <a:spLocks noGrp="1"/>
          </p:cNvSpPr>
          <p:nvPr>
            <p:ph sz="half" idx="1"/>
          </p:nvPr>
        </p:nvSpPr>
        <p:spPr>
          <a:xfrm>
            <a:off x="609600" y="1412775"/>
            <a:ext cx="5384800" cy="3181452"/>
          </a:xfrm>
        </p:spPr>
        <p:txBody>
          <a:bodyPr>
            <a:normAutofit/>
          </a:bodyPr>
          <a:lstStyle>
            <a:lvl1pPr>
              <a:defRPr sz="2667"/>
            </a:lvl1pPr>
            <a:lvl2pPr>
              <a:defRPr sz="2400"/>
            </a:lvl2pPr>
            <a:lvl3pPr>
              <a:defRPr sz="2133"/>
            </a:lvl3pPr>
            <a:lvl4pPr>
              <a:defRPr sz="1867"/>
            </a:lvl4pPr>
            <a:lvl5pPr>
              <a:defRPr sz="1867"/>
            </a:lvl5pPr>
            <a:lvl6pPr>
              <a:defRPr sz="2400"/>
            </a:lvl6pPr>
            <a:lvl7pPr>
              <a:defRPr sz="2400"/>
            </a:lvl7pPr>
            <a:lvl8pPr>
              <a:defRPr sz="2400"/>
            </a:lvl8pPr>
            <a:lvl9pPr>
              <a:defRPr sz="2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197600" y="1412775"/>
            <a:ext cx="5384800" cy="3181452"/>
          </a:xfrm>
        </p:spPr>
        <p:txBody>
          <a:bodyPr>
            <a:normAutofit/>
          </a:bodyPr>
          <a:lstStyle>
            <a:lvl1pPr>
              <a:defRPr sz="2667"/>
            </a:lvl1pPr>
            <a:lvl2pPr>
              <a:defRPr sz="2400"/>
            </a:lvl2pPr>
            <a:lvl3pPr>
              <a:defRPr sz="2133"/>
            </a:lvl3pPr>
            <a:lvl4pPr>
              <a:defRPr sz="1867"/>
            </a:lvl4pPr>
            <a:lvl5pPr>
              <a:defRPr sz="1867"/>
            </a:lvl5pPr>
            <a:lvl6pPr>
              <a:defRPr sz="2400"/>
            </a:lvl6pPr>
            <a:lvl7pPr>
              <a:defRPr sz="2400"/>
            </a:lvl7pPr>
            <a:lvl8pPr>
              <a:defRPr sz="2400"/>
            </a:lvl8pPr>
            <a:lvl9pPr>
              <a:defRPr sz="2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F2200A4B-B628-4E21-9BAB-29DD0B167679}" type="datetimeFigureOut">
              <a:rPr lang="sv-SE" smtClean="0"/>
              <a:t>2018-03-05</a:t>
            </a:fld>
            <a:endParaRPr lang="sv-SE"/>
          </a:p>
        </p:txBody>
      </p:sp>
      <p:sp>
        <p:nvSpPr>
          <p:cNvPr id="6" name="Platshållare för sidfot 5"/>
          <p:cNvSpPr>
            <a:spLocks noGrp="1"/>
          </p:cNvSpPr>
          <p:nvPr>
            <p:ph type="ftr" sz="quarter" idx="11"/>
          </p:nvPr>
        </p:nvSpPr>
        <p:spPr>
          <a:xfrm>
            <a:off x="3602736" y="6356352"/>
            <a:ext cx="6336792" cy="365125"/>
          </a:xfrm>
          <a:prstGeom prst="rect">
            <a:avLst/>
          </a:prstGeom>
        </p:spPr>
        <p:txBody>
          <a:bodyPr/>
          <a:lstStyle/>
          <a:p>
            <a:endParaRPr lang="sv-SE"/>
          </a:p>
        </p:txBody>
      </p:sp>
      <p:sp>
        <p:nvSpPr>
          <p:cNvPr id="7" name="Platshållare för bildnummer 6"/>
          <p:cNvSpPr>
            <a:spLocks noGrp="1"/>
          </p:cNvSpPr>
          <p:nvPr>
            <p:ph type="sldNum" sz="quarter" idx="12"/>
          </p:nvPr>
        </p:nvSpPr>
        <p:spPr/>
        <p:txBody>
          <a:bodyPr/>
          <a:lstStyle/>
          <a:p>
            <a:fld id="{ECF9AC0B-6994-4771-AEB8-AC12B93FBD46}" type="slidenum">
              <a:rPr lang="sv-SE" smtClean="0"/>
              <a:t>‹#›</a:t>
            </a:fld>
            <a:endParaRPr lang="sv-SE"/>
          </a:p>
        </p:txBody>
      </p:sp>
    </p:spTree>
    <p:extLst>
      <p:ext uri="{BB962C8B-B14F-4D97-AF65-F5344CB8AC3E}">
        <p14:creationId xmlns:p14="http://schemas.microsoft.com/office/powerpoint/2010/main" val="352765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2400" b="1">
                <a:solidFill>
                  <a:srgbClr val="005249"/>
                </a:solidFill>
              </a:defRPr>
            </a:lvl1pPr>
          </a:lstStyle>
          <a:p>
            <a:r>
              <a:rPr lang="sv-SE" dirty="0"/>
              <a:t>Klicka här för att ändra mall för rubrikformat</a:t>
            </a:r>
          </a:p>
        </p:txBody>
      </p:sp>
      <p:sp>
        <p:nvSpPr>
          <p:cNvPr id="3" name="Platshållare för datum 2"/>
          <p:cNvSpPr>
            <a:spLocks noGrp="1"/>
          </p:cNvSpPr>
          <p:nvPr>
            <p:ph type="dt" sz="half" idx="10"/>
          </p:nvPr>
        </p:nvSpPr>
        <p:spPr/>
        <p:txBody>
          <a:bodyPr/>
          <a:lstStyle/>
          <a:p>
            <a:fld id="{F2200A4B-B628-4E21-9BAB-29DD0B167679}" type="datetimeFigureOut">
              <a:rPr lang="sv-SE" smtClean="0"/>
              <a:t>2018-03-05</a:t>
            </a:fld>
            <a:endParaRPr lang="sv-SE"/>
          </a:p>
        </p:txBody>
      </p:sp>
      <p:sp>
        <p:nvSpPr>
          <p:cNvPr id="4" name="Platshållare för sidfot 3"/>
          <p:cNvSpPr>
            <a:spLocks noGrp="1"/>
          </p:cNvSpPr>
          <p:nvPr>
            <p:ph type="ftr" sz="quarter" idx="11"/>
          </p:nvPr>
        </p:nvSpPr>
        <p:spPr>
          <a:xfrm>
            <a:off x="3602736" y="6356352"/>
            <a:ext cx="6336792" cy="365125"/>
          </a:xfrm>
          <a:prstGeom prst="rect">
            <a:avLst/>
          </a:prstGeom>
        </p:spPr>
        <p:txBody>
          <a:bodyPr/>
          <a:lstStyle/>
          <a:p>
            <a:endParaRPr lang="sv-SE"/>
          </a:p>
        </p:txBody>
      </p:sp>
      <p:sp>
        <p:nvSpPr>
          <p:cNvPr id="5" name="Platshållare för bildnummer 4"/>
          <p:cNvSpPr>
            <a:spLocks noGrp="1"/>
          </p:cNvSpPr>
          <p:nvPr>
            <p:ph type="sldNum" sz="quarter" idx="12"/>
          </p:nvPr>
        </p:nvSpPr>
        <p:spPr/>
        <p:txBody>
          <a:bodyPr/>
          <a:lstStyle/>
          <a:p>
            <a:fld id="{ECF9AC0B-6994-4771-AEB8-AC12B93FBD46}" type="slidenum">
              <a:rPr lang="sv-SE" smtClean="0"/>
              <a:t>‹#›</a:t>
            </a:fld>
            <a:endParaRPr lang="sv-SE"/>
          </a:p>
        </p:txBody>
      </p:sp>
    </p:spTree>
    <p:extLst>
      <p:ext uri="{BB962C8B-B14F-4D97-AF65-F5344CB8AC3E}">
        <p14:creationId xmlns:p14="http://schemas.microsoft.com/office/powerpoint/2010/main" val="164346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2200A4B-B628-4E21-9BAB-29DD0B167679}" type="datetimeFigureOut">
              <a:rPr lang="sv-SE" smtClean="0"/>
              <a:t>2018-03-05</a:t>
            </a:fld>
            <a:endParaRPr lang="sv-SE"/>
          </a:p>
        </p:txBody>
      </p:sp>
      <p:sp>
        <p:nvSpPr>
          <p:cNvPr id="3" name="Platshållare för sidfot 2"/>
          <p:cNvSpPr>
            <a:spLocks noGrp="1"/>
          </p:cNvSpPr>
          <p:nvPr>
            <p:ph type="ftr" sz="quarter" idx="11"/>
          </p:nvPr>
        </p:nvSpPr>
        <p:spPr>
          <a:xfrm>
            <a:off x="3602736" y="6356352"/>
            <a:ext cx="6336792" cy="365125"/>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ECF9AC0B-6994-4771-AEB8-AC12B93FBD46}" type="slidenum">
              <a:rPr lang="sv-SE" smtClean="0"/>
              <a:t>‹#›</a:t>
            </a:fld>
            <a:endParaRPr lang="sv-SE"/>
          </a:p>
        </p:txBody>
      </p:sp>
      <p:pic>
        <p:nvPicPr>
          <p:cNvPr id="5" name="Bildobjekt 4">
            <a:extLst>
              <a:ext uri="{FF2B5EF4-FFF2-40B4-BE49-F238E27FC236}">
                <a16:creationId xmlns:a16="http://schemas.microsoft.com/office/drawing/2014/main" id="{20CE6E01-4015-490F-B170-A823C3F6CC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26880" y="0"/>
            <a:ext cx="2476309" cy="1453332"/>
          </a:xfrm>
          <a:prstGeom prst="rect">
            <a:avLst/>
          </a:prstGeom>
        </p:spPr>
      </p:pic>
      <p:pic>
        <p:nvPicPr>
          <p:cNvPr id="6" name="Bildobjekt 5">
            <a:extLst>
              <a:ext uri="{FF2B5EF4-FFF2-40B4-BE49-F238E27FC236}">
                <a16:creationId xmlns:a16="http://schemas.microsoft.com/office/drawing/2014/main" id="{A0025E2E-236E-4819-BD6C-AA2CE36F6991}"/>
              </a:ext>
            </a:extLst>
          </p:cNvPr>
          <p:cNvPicPr>
            <a:picLocks noChangeAspect="1"/>
          </p:cNvPicPr>
          <p:nvPr userDrawn="1"/>
        </p:nvPicPr>
        <p:blipFill rotWithShape="1">
          <a:blip r:embed="rId3"/>
          <a:srcRect t="9560" b="9539"/>
          <a:stretch/>
        </p:blipFill>
        <p:spPr>
          <a:xfrm>
            <a:off x="9326880" y="6167727"/>
            <a:ext cx="2433045" cy="589701"/>
          </a:xfrm>
          <a:prstGeom prst="rect">
            <a:avLst/>
          </a:prstGeom>
        </p:spPr>
      </p:pic>
    </p:spTree>
    <p:extLst>
      <p:ext uri="{BB962C8B-B14F-4D97-AF65-F5344CB8AC3E}">
        <p14:creationId xmlns:p14="http://schemas.microsoft.com/office/powerpoint/2010/main" val="369815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9"/>
            <a:ext cx="871728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609600" y="1600201"/>
            <a:ext cx="871728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a:p>
            <a:pPr lvl="5"/>
            <a:r>
              <a:rPr lang="sv-SE" dirty="0"/>
              <a:t>Nivå sex</a:t>
            </a:r>
          </a:p>
          <a:p>
            <a:pPr lvl="6"/>
            <a:r>
              <a:rPr lang="sv-SE" dirty="0"/>
              <a:t>Nivå sju</a:t>
            </a:r>
          </a:p>
          <a:p>
            <a:pPr lvl="7"/>
            <a:r>
              <a:rPr lang="sv-SE" dirty="0"/>
              <a:t>Nivå åtta</a:t>
            </a:r>
          </a:p>
        </p:txBody>
      </p:sp>
      <p:sp>
        <p:nvSpPr>
          <p:cNvPr id="4" name="Platshållare för datum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F2200A4B-B628-4E21-9BAB-29DD0B167679}" type="datetimeFigureOut">
              <a:rPr lang="sv-SE" smtClean="0"/>
              <a:t>2018-03-05</a:t>
            </a:fld>
            <a:endParaRPr lang="sv-SE"/>
          </a:p>
        </p:txBody>
      </p:sp>
      <p:sp>
        <p:nvSpPr>
          <p:cNvPr id="6" name="Platshållare för bildnummer 5"/>
          <p:cNvSpPr>
            <a:spLocks noGrp="1"/>
          </p:cNvSpPr>
          <p:nvPr>
            <p:ph type="sldNum" sz="quarter" idx="4"/>
          </p:nvPr>
        </p:nvSpPr>
        <p:spPr>
          <a:xfrm>
            <a:off x="4934519" y="6356351"/>
            <a:ext cx="1450848"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ECF9AC0B-6994-4771-AEB8-AC12B93FBD46}" type="slidenum">
              <a:rPr lang="sv-SE" smtClean="0"/>
              <a:t>‹#›</a:t>
            </a:fld>
            <a:endParaRPr lang="sv-SE"/>
          </a:p>
        </p:txBody>
      </p:sp>
      <p:pic>
        <p:nvPicPr>
          <p:cNvPr id="12" name="Bildobjekt 11">
            <a:extLst>
              <a:ext uri="{FF2B5EF4-FFF2-40B4-BE49-F238E27FC236}">
                <a16:creationId xmlns:a16="http://schemas.microsoft.com/office/drawing/2014/main" id="{F74C4F73-8996-4718-A550-FEAF9A0F0FB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326880" y="0"/>
            <a:ext cx="2476309" cy="1453332"/>
          </a:xfrm>
          <a:prstGeom prst="rect">
            <a:avLst/>
          </a:prstGeom>
        </p:spPr>
      </p:pic>
      <p:pic>
        <p:nvPicPr>
          <p:cNvPr id="13" name="Bildobjekt 12">
            <a:extLst>
              <a:ext uri="{FF2B5EF4-FFF2-40B4-BE49-F238E27FC236}">
                <a16:creationId xmlns:a16="http://schemas.microsoft.com/office/drawing/2014/main" id="{AA802A5F-EF05-497F-8BAA-98A1C2540AF4}"/>
              </a:ext>
            </a:extLst>
          </p:cNvPr>
          <p:cNvPicPr>
            <a:picLocks noChangeAspect="1"/>
          </p:cNvPicPr>
          <p:nvPr userDrawn="1"/>
        </p:nvPicPr>
        <p:blipFill rotWithShape="1">
          <a:blip r:embed="rId12"/>
          <a:srcRect t="9560" b="9539"/>
          <a:stretch/>
        </p:blipFill>
        <p:spPr>
          <a:xfrm>
            <a:off x="9326880" y="6167727"/>
            <a:ext cx="2433045" cy="589701"/>
          </a:xfrm>
          <a:prstGeom prst="rect">
            <a:avLst/>
          </a:prstGeom>
        </p:spPr>
      </p:pic>
      <p:sp>
        <p:nvSpPr>
          <p:cNvPr id="5" name="Platshållare för sidfot 4">
            <a:extLst>
              <a:ext uri="{FF2B5EF4-FFF2-40B4-BE49-F238E27FC236}">
                <a16:creationId xmlns:a16="http://schemas.microsoft.com/office/drawing/2014/main" id="{1D4DAFF6-6979-48E2-AB71-3E0C0BA2D3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Tree>
    <p:extLst>
      <p:ext uri="{BB962C8B-B14F-4D97-AF65-F5344CB8AC3E}">
        <p14:creationId xmlns:p14="http://schemas.microsoft.com/office/powerpoint/2010/main" val="1790789186"/>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9170" rtl="0" eaLnBrk="1" latinLnBrk="0" hangingPunct="1">
        <a:spcBef>
          <a:spcPct val="0"/>
        </a:spcBef>
        <a:buNone/>
        <a:defRPr sz="2400" b="1" kern="1200">
          <a:solidFill>
            <a:srgbClr val="005249"/>
          </a:solidFill>
          <a:latin typeface="+mj-lt"/>
          <a:ea typeface="+mj-ea"/>
          <a:cs typeface="+mj-cs"/>
        </a:defRPr>
      </a:lvl1pPr>
    </p:titleStyle>
    <p:bodyStyle>
      <a:lvl1pPr marL="457189" indent="-457189"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1pPr>
      <a:lvl2pPr marL="990575" indent="-380990"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2pPr>
      <a:lvl3pPr marL="1523962"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3pPr>
      <a:lvl4pPr marL="2133547"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4pPr>
      <a:lvl5pPr marL="2743131"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5pPr>
      <a:lvl6pPr marL="3352716"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6pPr>
      <a:lvl7pPr marL="3962301" indent="-304792" algn="l" defTabSz="1219170" rtl="0" eaLnBrk="1" latinLnBrk="0" hangingPunct="1">
        <a:spcBef>
          <a:spcPct val="20000"/>
        </a:spcBef>
        <a:buClr>
          <a:srgbClr val="005249"/>
        </a:buClr>
        <a:buFont typeface="Arial" pitchFamily="34" charset="0"/>
        <a:buChar char="•"/>
        <a:defRPr sz="2400" kern="1200" baseline="0">
          <a:solidFill>
            <a:schemeClr val="tx1"/>
          </a:solidFill>
          <a:latin typeface="+mn-lt"/>
          <a:ea typeface="+mn-ea"/>
          <a:cs typeface="+mn-cs"/>
        </a:defRPr>
      </a:lvl7pPr>
      <a:lvl8pPr marL="4571886"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hyperlink" Target="https://jpi-urbaneurope.eu/sustainable-urbanisation-china-europe/"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hyperlink" Target="https://jpi-urbaneurope.eu/sustainable-urbanisation-china-europe/" TargetMode="External"/><Relationship Id="rId7" Type="http://schemas.openxmlformats.org/officeDocument/2006/relationships/image" Target="../media/image24.svg"/><Relationship Id="rId2" Type="http://schemas.openxmlformats.org/officeDocument/2006/relationships/hyperlink" Target="https://jpi-urbaneurope.eu/calls/sustainable-urbanisation-china-europe/" TargetMode="External"/><Relationship Id="rId1" Type="http://schemas.openxmlformats.org/officeDocument/2006/relationships/slideLayout" Target="../slideLayouts/slideLayout4.xml"/><Relationship Id="rId6" Type="http://schemas.openxmlformats.org/officeDocument/2006/relationships/image" Target="../media/image23.png"/><Relationship Id="rId11" Type="http://schemas.openxmlformats.org/officeDocument/2006/relationships/hyperlink" Target="http://www.nsfc.gov.cn/" TargetMode="External"/><Relationship Id="rId5" Type="http://schemas.openxmlformats.org/officeDocument/2006/relationships/hyperlink" Target="mailto:liwc@nsfc.gov.cn" TargetMode="External"/><Relationship Id="rId10" Type="http://schemas.openxmlformats.org/officeDocument/2006/relationships/hyperlink" Target="http://jpi-urbaneurope.eu/" TargetMode="External"/><Relationship Id="rId4" Type="http://schemas.openxmlformats.org/officeDocument/2006/relationships/hyperlink" Target="mailto:b.bonenkamp@nwo.nl" TargetMode="External"/><Relationship Id="rId9" Type="http://schemas.openxmlformats.org/officeDocument/2006/relationships/image" Target="../media/image2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B6DB8901-B924-4C15-8606-2EEA12773CB4}"/>
              </a:ext>
            </a:extLst>
          </p:cNvPr>
          <p:cNvSpPr/>
          <p:nvPr/>
        </p:nvSpPr>
        <p:spPr>
          <a:xfrm>
            <a:off x="9316720" y="1"/>
            <a:ext cx="256032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329BC0CA-63B6-43E9-827F-CAB5562809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6184" y="71536"/>
            <a:ext cx="5865048" cy="4691004"/>
          </a:xfrm>
          <a:prstGeom prst="rect">
            <a:avLst/>
          </a:prstGeom>
        </p:spPr>
      </p:pic>
      <p:sp>
        <p:nvSpPr>
          <p:cNvPr id="5" name="Rektangel 4">
            <a:extLst>
              <a:ext uri="{FF2B5EF4-FFF2-40B4-BE49-F238E27FC236}">
                <a16:creationId xmlns:a16="http://schemas.microsoft.com/office/drawing/2014/main" id="{20BE2680-C0C4-4AE0-9522-9AF33CEB65FB}"/>
              </a:ext>
            </a:extLst>
          </p:cNvPr>
          <p:cNvSpPr/>
          <p:nvPr/>
        </p:nvSpPr>
        <p:spPr>
          <a:xfrm>
            <a:off x="1385362" y="4834075"/>
            <a:ext cx="9374909" cy="523220"/>
          </a:xfrm>
          <a:prstGeom prst="rect">
            <a:avLst/>
          </a:prstGeom>
        </p:spPr>
        <p:txBody>
          <a:bodyPr wrap="square">
            <a:spAutoFit/>
          </a:bodyPr>
          <a:lstStyle/>
          <a:p>
            <a:pPr algn="ctr"/>
            <a:r>
              <a:rPr lang="en-US" sz="2800" dirty="0">
                <a:solidFill>
                  <a:srgbClr val="005249"/>
                </a:solidFill>
              </a:rPr>
              <a:t>Sustainable and </a:t>
            </a:r>
            <a:r>
              <a:rPr lang="en-US" sz="2800" dirty="0" err="1">
                <a:solidFill>
                  <a:srgbClr val="005249"/>
                </a:solidFill>
              </a:rPr>
              <a:t>Liveable</a:t>
            </a:r>
            <a:r>
              <a:rPr lang="en-US" sz="2800" dirty="0">
                <a:solidFill>
                  <a:srgbClr val="005249"/>
                </a:solidFill>
              </a:rPr>
              <a:t> Cities and Urban Areas</a:t>
            </a:r>
          </a:p>
        </p:txBody>
      </p:sp>
      <p:sp>
        <p:nvSpPr>
          <p:cNvPr id="7" name="Rektangel 6">
            <a:extLst>
              <a:ext uri="{FF2B5EF4-FFF2-40B4-BE49-F238E27FC236}">
                <a16:creationId xmlns:a16="http://schemas.microsoft.com/office/drawing/2014/main" id="{11547D4A-3C72-44F1-8AA9-F358A4C48FC3}"/>
              </a:ext>
            </a:extLst>
          </p:cNvPr>
          <p:cNvSpPr/>
          <p:nvPr/>
        </p:nvSpPr>
        <p:spPr>
          <a:xfrm>
            <a:off x="2197654" y="5704484"/>
            <a:ext cx="7722109" cy="656590"/>
          </a:xfrm>
          <a:prstGeom prst="rect">
            <a:avLst/>
          </a:prstGeom>
        </p:spPr>
        <p:txBody>
          <a:bodyPr wrap="square">
            <a:spAutoFit/>
          </a:bodyPr>
          <a:lstStyle/>
          <a:p>
            <a:pPr algn="ctr">
              <a:lnSpc>
                <a:spcPts val="2200"/>
              </a:lnSpc>
            </a:pPr>
            <a:r>
              <a:rPr lang="en-US" sz="1600" i="1" dirty="0">
                <a:solidFill>
                  <a:srgbClr val="005249"/>
                </a:solidFill>
              </a:rPr>
              <a:t>Europe-China Joint Call for Proposals</a:t>
            </a:r>
          </a:p>
          <a:p>
            <a:pPr algn="ctr">
              <a:lnSpc>
                <a:spcPts val="2200"/>
              </a:lnSpc>
            </a:pPr>
            <a:r>
              <a:rPr lang="en-US" sz="1600" i="1" dirty="0">
                <a:solidFill>
                  <a:srgbClr val="005249"/>
                </a:solidFill>
              </a:rPr>
              <a:t>National Natural Science Foundation of China and JPI Urban Europe</a:t>
            </a:r>
            <a:endParaRPr lang="sv-SE" sz="1600" i="1" dirty="0">
              <a:solidFill>
                <a:srgbClr val="005249"/>
              </a:solidFill>
            </a:endParaRPr>
          </a:p>
        </p:txBody>
      </p:sp>
      <p:cxnSp>
        <p:nvCxnSpPr>
          <p:cNvPr id="9" name="Rak koppling 8">
            <a:extLst>
              <a:ext uri="{FF2B5EF4-FFF2-40B4-BE49-F238E27FC236}">
                <a16:creationId xmlns:a16="http://schemas.microsoft.com/office/drawing/2014/main" id="{C6EE6D9D-95D5-458A-BC22-9DA71D4320A0}"/>
              </a:ext>
            </a:extLst>
          </p:cNvPr>
          <p:cNvCxnSpPr/>
          <p:nvPr/>
        </p:nvCxnSpPr>
        <p:spPr>
          <a:xfrm>
            <a:off x="2197654" y="5527040"/>
            <a:ext cx="7793229" cy="0"/>
          </a:xfrm>
          <a:prstGeom prst="line">
            <a:avLst/>
          </a:prstGeom>
          <a:ln>
            <a:solidFill>
              <a:srgbClr val="B7DBBD"/>
            </a:solidFill>
          </a:ln>
        </p:spPr>
        <p:style>
          <a:lnRef idx="1">
            <a:schemeClr val="accent1"/>
          </a:lnRef>
          <a:fillRef idx="0">
            <a:schemeClr val="accent1"/>
          </a:fillRef>
          <a:effectRef idx="0">
            <a:schemeClr val="accent1"/>
          </a:effectRef>
          <a:fontRef idx="minor">
            <a:schemeClr val="tx1"/>
          </a:fontRef>
        </p:style>
      </p:cxnSp>
      <p:pic>
        <p:nvPicPr>
          <p:cNvPr id="12" name="Bildobjekt 11">
            <a:extLst>
              <a:ext uri="{FF2B5EF4-FFF2-40B4-BE49-F238E27FC236}">
                <a16:creationId xmlns:a16="http://schemas.microsoft.com/office/drawing/2014/main" id="{714A5DFF-6139-4A5E-822E-0D8842C52C5B}"/>
              </a:ext>
            </a:extLst>
          </p:cNvPr>
          <p:cNvPicPr>
            <a:picLocks noChangeAspect="1"/>
          </p:cNvPicPr>
          <p:nvPr/>
        </p:nvPicPr>
        <p:blipFill rotWithShape="1">
          <a:blip r:embed="rId3"/>
          <a:srcRect t="9560" b="9539"/>
          <a:stretch/>
        </p:blipFill>
        <p:spPr>
          <a:xfrm>
            <a:off x="8991232" y="264189"/>
            <a:ext cx="3064220" cy="742680"/>
          </a:xfrm>
          <a:prstGeom prst="rect">
            <a:avLst/>
          </a:prstGeom>
        </p:spPr>
      </p:pic>
    </p:spTree>
    <p:extLst>
      <p:ext uri="{BB962C8B-B14F-4D97-AF65-F5344CB8AC3E}">
        <p14:creationId xmlns:p14="http://schemas.microsoft.com/office/powerpoint/2010/main" val="179322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E374E0-FB94-410D-9828-1DA11ED0BE3C}"/>
              </a:ext>
            </a:extLst>
          </p:cNvPr>
          <p:cNvSpPr>
            <a:spLocks noGrp="1"/>
          </p:cNvSpPr>
          <p:nvPr>
            <p:ph type="title"/>
          </p:nvPr>
        </p:nvSpPr>
        <p:spPr/>
        <p:txBody>
          <a:bodyPr/>
          <a:lstStyle/>
          <a:p>
            <a:r>
              <a:rPr lang="sv-SE" dirty="0"/>
              <a:t>Call </a:t>
            </a:r>
            <a:r>
              <a:rPr lang="sv-SE" dirty="0" err="1"/>
              <a:t>topics</a:t>
            </a:r>
            <a:endParaRPr lang="sv-SE" dirty="0"/>
          </a:p>
        </p:txBody>
      </p:sp>
      <p:pic>
        <p:nvPicPr>
          <p:cNvPr id="5" name="Platshållare för innehåll 4">
            <a:extLst>
              <a:ext uri="{FF2B5EF4-FFF2-40B4-BE49-F238E27FC236}">
                <a16:creationId xmlns:a16="http://schemas.microsoft.com/office/drawing/2014/main" id="{444BAB50-CA8E-4646-91F7-19F5DF52398F}"/>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1523" t="15792" r="11054" b="46001"/>
          <a:stretch/>
        </p:blipFill>
        <p:spPr>
          <a:xfrm>
            <a:off x="912283" y="2040653"/>
            <a:ext cx="5324416" cy="2627454"/>
          </a:xfrm>
        </p:spPr>
      </p:pic>
      <p:pic>
        <p:nvPicPr>
          <p:cNvPr id="6" name="Platshållare för innehåll 4">
            <a:extLst>
              <a:ext uri="{FF2B5EF4-FFF2-40B4-BE49-F238E27FC236}">
                <a16:creationId xmlns:a16="http://schemas.microsoft.com/office/drawing/2014/main" id="{3CDE6757-9671-442E-8CFF-83CC19E1FA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298" t="53796" r="12301" b="7997"/>
          <a:stretch/>
        </p:blipFill>
        <p:spPr>
          <a:xfrm>
            <a:off x="6236699" y="1885621"/>
            <a:ext cx="5185397" cy="2627453"/>
          </a:xfrm>
          <a:prstGeom prst="rect">
            <a:avLst/>
          </a:prstGeom>
        </p:spPr>
      </p:pic>
      <p:grpSp>
        <p:nvGrpSpPr>
          <p:cNvPr id="11" name="Grupp 10">
            <a:extLst>
              <a:ext uri="{FF2B5EF4-FFF2-40B4-BE49-F238E27FC236}">
                <a16:creationId xmlns:a16="http://schemas.microsoft.com/office/drawing/2014/main" id="{954D1721-2AC3-44C6-900E-D83F1C8502E7}"/>
              </a:ext>
            </a:extLst>
          </p:cNvPr>
          <p:cNvGrpSpPr/>
          <p:nvPr/>
        </p:nvGrpSpPr>
        <p:grpSpPr>
          <a:xfrm>
            <a:off x="1376219" y="4850840"/>
            <a:ext cx="9301018" cy="914400"/>
            <a:chOff x="1376219" y="4850840"/>
            <a:chExt cx="9301018" cy="914400"/>
          </a:xfrm>
        </p:grpSpPr>
        <p:sp>
          <p:nvSpPr>
            <p:cNvPr id="7" name="Platshållare för innehåll 2">
              <a:extLst>
                <a:ext uri="{FF2B5EF4-FFF2-40B4-BE49-F238E27FC236}">
                  <a16:creationId xmlns:a16="http://schemas.microsoft.com/office/drawing/2014/main" id="{19F1D644-9BCC-4416-8BC7-E6165ED7201A}"/>
                </a:ext>
              </a:extLst>
            </p:cNvPr>
            <p:cNvSpPr txBox="1">
              <a:spLocks/>
            </p:cNvSpPr>
            <p:nvPr/>
          </p:nvSpPr>
          <p:spPr>
            <a:xfrm>
              <a:off x="2198255" y="4981057"/>
              <a:ext cx="8478982" cy="784183"/>
            </a:xfrm>
            <a:prstGeom prst="rect">
              <a:avLst/>
            </a:prstGeom>
          </p:spPr>
          <p:txBody>
            <a:bodyPr vert="horz" lIns="91440" tIns="45720" rIns="91440" bIns="45720" rtlCol="0">
              <a:normAutofit fontScale="92500"/>
            </a:bodyPr>
            <a:lstStyle>
              <a:lvl1pPr marL="457189" indent="-457189" algn="l" defTabSz="1219170" rtl="0" eaLnBrk="1" latinLnBrk="0" hangingPunct="1">
                <a:spcBef>
                  <a:spcPct val="20000"/>
                </a:spcBef>
                <a:buClr>
                  <a:srgbClr val="005249"/>
                </a:buClr>
                <a:buFont typeface="Arial" pitchFamily="34" charset="0"/>
                <a:buChar char="•"/>
                <a:defRPr sz="2000" kern="1200">
                  <a:solidFill>
                    <a:schemeClr val="tx1"/>
                  </a:solidFill>
                  <a:latin typeface="+mn-lt"/>
                  <a:ea typeface="+mn-ea"/>
                  <a:cs typeface="+mn-cs"/>
                </a:defRPr>
              </a:lvl1pPr>
              <a:lvl2pPr marL="990575" indent="-380990" algn="l" defTabSz="1219170" rtl="0" eaLnBrk="1" latinLnBrk="0" hangingPunct="1">
                <a:spcBef>
                  <a:spcPct val="20000"/>
                </a:spcBef>
                <a:buClr>
                  <a:srgbClr val="005249"/>
                </a:buClr>
                <a:buFont typeface="Arial" pitchFamily="34" charset="0"/>
                <a:buChar char="–"/>
                <a:defRPr sz="2000" kern="1200">
                  <a:solidFill>
                    <a:schemeClr val="tx1"/>
                  </a:solidFill>
                  <a:latin typeface="+mn-lt"/>
                  <a:ea typeface="+mn-ea"/>
                  <a:cs typeface="+mn-cs"/>
                </a:defRPr>
              </a:lvl2pPr>
              <a:lvl3pPr marL="1523962" indent="-304792" algn="l" defTabSz="1219170" rtl="0" eaLnBrk="1" latinLnBrk="0" hangingPunct="1">
                <a:spcBef>
                  <a:spcPct val="20000"/>
                </a:spcBef>
                <a:buClr>
                  <a:srgbClr val="005249"/>
                </a:buClr>
                <a:buFont typeface="Arial" pitchFamily="34" charset="0"/>
                <a:buChar char="•"/>
                <a:defRPr sz="2000" kern="1200">
                  <a:solidFill>
                    <a:schemeClr val="tx1"/>
                  </a:solidFill>
                  <a:latin typeface="+mn-lt"/>
                  <a:ea typeface="+mn-ea"/>
                  <a:cs typeface="+mn-cs"/>
                </a:defRPr>
              </a:lvl3pPr>
              <a:lvl4pPr marL="2133547" indent="-304792" algn="l" defTabSz="1219170" rtl="0" eaLnBrk="1" latinLnBrk="0" hangingPunct="1">
                <a:spcBef>
                  <a:spcPct val="20000"/>
                </a:spcBef>
                <a:buClr>
                  <a:srgbClr val="005249"/>
                </a:buClr>
                <a:buFont typeface="Arial" pitchFamily="34" charset="0"/>
                <a:buChar char="–"/>
                <a:defRPr sz="2000" kern="1200">
                  <a:solidFill>
                    <a:schemeClr val="tx1"/>
                  </a:solidFill>
                  <a:latin typeface="+mn-lt"/>
                  <a:ea typeface="+mn-ea"/>
                  <a:cs typeface="+mn-cs"/>
                </a:defRPr>
              </a:lvl4pPr>
              <a:lvl5pPr marL="2743131" indent="-304792" algn="l" defTabSz="1219170" rtl="0" eaLnBrk="1" latinLnBrk="0" hangingPunct="1">
                <a:spcBef>
                  <a:spcPct val="20000"/>
                </a:spcBef>
                <a:buClr>
                  <a:srgbClr val="005249"/>
                </a:buClr>
                <a:buFont typeface="Arial" pitchFamily="34" charset="0"/>
                <a:buChar char="»"/>
                <a:defRPr sz="2000" kern="1200">
                  <a:solidFill>
                    <a:schemeClr val="tx1"/>
                  </a:solidFill>
                  <a:latin typeface="+mn-lt"/>
                  <a:ea typeface="+mn-ea"/>
                  <a:cs typeface="+mn-cs"/>
                </a:defRPr>
              </a:lvl5pPr>
              <a:lvl6pPr marL="3352716"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6pPr>
              <a:lvl7pPr marL="3962301" indent="-304792" algn="l" defTabSz="1219170" rtl="0" eaLnBrk="1" latinLnBrk="0" hangingPunct="1">
                <a:spcBef>
                  <a:spcPct val="20000"/>
                </a:spcBef>
                <a:buClr>
                  <a:srgbClr val="005249"/>
                </a:buClr>
                <a:buFont typeface="Arial" pitchFamily="34" charset="0"/>
                <a:buChar char="•"/>
                <a:defRPr sz="2400" kern="1200" baseline="0">
                  <a:solidFill>
                    <a:schemeClr val="tx1"/>
                  </a:solidFill>
                  <a:latin typeface="+mn-lt"/>
                  <a:ea typeface="+mn-ea"/>
                  <a:cs typeface="+mn-cs"/>
                </a:defRPr>
              </a:lvl7pPr>
              <a:lvl8pPr marL="4571886" indent="-304792" algn="l" defTabSz="1219170" rtl="0" eaLnBrk="1" latinLnBrk="0" hangingPunct="1">
                <a:spcBef>
                  <a:spcPct val="20000"/>
                </a:spcBef>
                <a:buClr>
                  <a:srgbClr val="005249"/>
                </a:buClr>
                <a:buFont typeface="Arial" pitchFamily="34" charset="0"/>
                <a:buChar char="•"/>
                <a:defRPr sz="24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buNone/>
              </a:pPr>
              <a:r>
                <a:rPr lang="sv-SE" dirty="0"/>
                <a:t>Full </a:t>
              </a:r>
              <a:r>
                <a:rPr lang="sv-SE" dirty="0" err="1"/>
                <a:t>details</a:t>
              </a:r>
              <a:r>
                <a:rPr lang="sv-SE" dirty="0"/>
                <a:t> on the </a:t>
              </a:r>
              <a:r>
                <a:rPr lang="sv-SE" dirty="0" err="1"/>
                <a:t>three</a:t>
              </a:r>
              <a:r>
                <a:rPr lang="sv-SE" dirty="0"/>
                <a:t> </a:t>
              </a:r>
              <a:r>
                <a:rPr lang="sv-SE" dirty="0" err="1"/>
                <a:t>topics</a:t>
              </a:r>
              <a:r>
                <a:rPr lang="sv-SE" dirty="0"/>
                <a:t> and the </a:t>
              </a:r>
              <a:r>
                <a:rPr lang="sv-SE" dirty="0" err="1"/>
                <a:t>fourth</a:t>
              </a:r>
              <a:r>
                <a:rPr lang="sv-SE" dirty="0"/>
                <a:t> </a:t>
              </a:r>
              <a:r>
                <a:rPr lang="en-GB" dirty="0"/>
                <a:t>cross-cutting topic on integrated urban data management </a:t>
              </a:r>
              <a:r>
                <a:rPr lang="sv-SE" dirty="0"/>
                <a:t>is in the call text and in the information flyer.</a:t>
              </a:r>
            </a:p>
            <a:p>
              <a:pPr marL="0" indent="0">
                <a:buFont typeface="Arial" pitchFamily="34" charset="0"/>
                <a:buNone/>
              </a:pPr>
              <a:endParaRPr lang="sv-SE" dirty="0"/>
            </a:p>
          </p:txBody>
        </p:sp>
        <p:pic>
          <p:nvPicPr>
            <p:cNvPr id="10" name="Bild 9" descr="Flagga">
              <a:extLst>
                <a:ext uri="{FF2B5EF4-FFF2-40B4-BE49-F238E27FC236}">
                  <a16:creationId xmlns:a16="http://schemas.microsoft.com/office/drawing/2014/main" id="{49091E2F-A50E-4788-8807-FFA33E8538A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76219" y="4850840"/>
              <a:ext cx="914400" cy="914400"/>
            </a:xfrm>
            <a:prstGeom prst="rect">
              <a:avLst/>
            </a:prstGeom>
          </p:spPr>
        </p:pic>
      </p:grpSp>
    </p:spTree>
    <p:extLst>
      <p:ext uri="{BB962C8B-B14F-4D97-AF65-F5344CB8AC3E}">
        <p14:creationId xmlns:p14="http://schemas.microsoft.com/office/powerpoint/2010/main" val="264795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2E032B-E281-46E5-BEE3-B0EAE07415DF}"/>
              </a:ext>
            </a:extLst>
          </p:cNvPr>
          <p:cNvSpPr>
            <a:spLocks noGrp="1"/>
          </p:cNvSpPr>
          <p:nvPr>
            <p:ph type="title"/>
          </p:nvPr>
        </p:nvSpPr>
        <p:spPr/>
        <p:txBody>
          <a:bodyPr/>
          <a:lstStyle/>
          <a:p>
            <a:r>
              <a:rPr lang="sv-SE" dirty="0" err="1"/>
              <a:t>Type</a:t>
            </a:r>
            <a:r>
              <a:rPr lang="sv-SE" dirty="0"/>
              <a:t> of </a:t>
            </a:r>
            <a:r>
              <a:rPr lang="sv-SE" dirty="0" err="1"/>
              <a:t>projects</a:t>
            </a:r>
            <a:r>
              <a:rPr lang="sv-SE" dirty="0"/>
              <a:t> </a:t>
            </a:r>
            <a:r>
              <a:rPr lang="sv-SE" dirty="0" err="1"/>
              <a:t>wanted</a:t>
            </a:r>
            <a:endParaRPr lang="sv-SE" dirty="0"/>
          </a:p>
        </p:txBody>
      </p:sp>
      <p:sp>
        <p:nvSpPr>
          <p:cNvPr id="3" name="Platshållare för innehåll 2">
            <a:extLst>
              <a:ext uri="{FF2B5EF4-FFF2-40B4-BE49-F238E27FC236}">
                <a16:creationId xmlns:a16="http://schemas.microsoft.com/office/drawing/2014/main" id="{D067DC62-763A-4219-AC04-D2C5CA8760BC}"/>
              </a:ext>
            </a:extLst>
          </p:cNvPr>
          <p:cNvSpPr>
            <a:spLocks noGrp="1"/>
          </p:cNvSpPr>
          <p:nvPr>
            <p:ph idx="1"/>
          </p:nvPr>
        </p:nvSpPr>
        <p:spPr>
          <a:xfrm>
            <a:off x="912283" y="1600201"/>
            <a:ext cx="7947237" cy="4525963"/>
          </a:xfrm>
        </p:spPr>
        <p:txBody>
          <a:bodyPr/>
          <a:lstStyle/>
          <a:p>
            <a:pPr marL="0" indent="0">
              <a:buNone/>
            </a:pPr>
            <a:r>
              <a:rPr lang="en-US" dirty="0"/>
              <a:t>Projects that:</a:t>
            </a:r>
          </a:p>
          <a:p>
            <a:endParaRPr lang="en-US" dirty="0"/>
          </a:p>
          <a:p>
            <a:r>
              <a:rPr lang="en-US" dirty="0"/>
              <a:t>Enhance cities’ and urban areas’ capacities for sustainable </a:t>
            </a:r>
            <a:r>
              <a:rPr lang="en-US" dirty="0" err="1"/>
              <a:t>urbanisation</a:t>
            </a:r>
            <a:r>
              <a:rPr lang="en-US" dirty="0"/>
              <a:t> and the required urban transition processes; and</a:t>
            </a:r>
          </a:p>
          <a:p>
            <a:pPr marL="0" indent="0">
              <a:buNone/>
            </a:pPr>
            <a:endParaRPr lang="en-US" dirty="0"/>
          </a:p>
          <a:p>
            <a:r>
              <a:rPr lang="en-US" dirty="0"/>
              <a:t>Create knowledge and evidence for feasible urban transitions pathways under different regional and local conditions (e.g., cultural, climate, economic).</a:t>
            </a:r>
          </a:p>
          <a:p>
            <a:endParaRPr lang="sv-SE" dirty="0"/>
          </a:p>
        </p:txBody>
      </p:sp>
    </p:spTree>
    <p:extLst>
      <p:ext uri="{BB962C8B-B14F-4D97-AF65-F5344CB8AC3E}">
        <p14:creationId xmlns:p14="http://schemas.microsoft.com/office/powerpoint/2010/main" val="85200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801967-7574-43E7-8418-E4F3B7C91ED1}"/>
              </a:ext>
            </a:extLst>
          </p:cNvPr>
          <p:cNvSpPr>
            <a:spLocks noGrp="1"/>
          </p:cNvSpPr>
          <p:nvPr>
            <p:ph type="title"/>
          </p:nvPr>
        </p:nvSpPr>
        <p:spPr/>
        <p:txBody>
          <a:bodyPr/>
          <a:lstStyle/>
          <a:p>
            <a:r>
              <a:rPr lang="en-US" dirty="0"/>
              <a:t>Who can apply?</a:t>
            </a:r>
            <a:endParaRPr lang="sv-SE" dirty="0"/>
          </a:p>
        </p:txBody>
      </p:sp>
      <p:sp>
        <p:nvSpPr>
          <p:cNvPr id="3" name="Platshållare för innehåll 2">
            <a:extLst>
              <a:ext uri="{FF2B5EF4-FFF2-40B4-BE49-F238E27FC236}">
                <a16:creationId xmlns:a16="http://schemas.microsoft.com/office/drawing/2014/main" id="{0E2D74EC-850F-43DF-B4D3-62A3445FBCC2}"/>
              </a:ext>
            </a:extLst>
          </p:cNvPr>
          <p:cNvSpPr>
            <a:spLocks noGrp="1"/>
          </p:cNvSpPr>
          <p:nvPr>
            <p:ph idx="1"/>
          </p:nvPr>
        </p:nvSpPr>
        <p:spPr/>
        <p:txBody>
          <a:bodyPr/>
          <a:lstStyle/>
          <a:p>
            <a:pPr marL="0" indent="0">
              <a:buNone/>
            </a:pPr>
            <a:r>
              <a:rPr lang="en-US" dirty="0"/>
              <a:t>Potential applicants, according to the rules of the participating</a:t>
            </a:r>
          </a:p>
          <a:p>
            <a:pPr marL="0" indent="0">
              <a:buNone/>
            </a:pPr>
            <a:r>
              <a:rPr lang="en-US" dirty="0"/>
              <a:t>funding </a:t>
            </a:r>
            <a:r>
              <a:rPr lang="en-US" dirty="0" err="1"/>
              <a:t>organisations</a:t>
            </a:r>
            <a:r>
              <a:rPr lang="en-US" dirty="0"/>
              <a:t>:</a:t>
            </a:r>
          </a:p>
          <a:p>
            <a:pPr marL="0" indent="0">
              <a:buNone/>
            </a:pPr>
            <a:endParaRPr lang="en-US" dirty="0"/>
          </a:p>
          <a:p>
            <a:pPr>
              <a:lnSpc>
                <a:spcPct val="150000"/>
              </a:lnSpc>
            </a:pPr>
            <a:r>
              <a:rPr lang="en-US" dirty="0"/>
              <a:t>Researchers from Chinese and European universities</a:t>
            </a:r>
          </a:p>
          <a:p>
            <a:pPr>
              <a:lnSpc>
                <a:spcPct val="150000"/>
              </a:lnSpc>
            </a:pPr>
            <a:r>
              <a:rPr lang="en-US" dirty="0"/>
              <a:t>Research institutes</a:t>
            </a:r>
          </a:p>
          <a:p>
            <a:pPr>
              <a:lnSpc>
                <a:spcPct val="150000"/>
              </a:lnSpc>
            </a:pPr>
            <a:r>
              <a:rPr lang="en-US" dirty="0"/>
              <a:t>Research and technology </a:t>
            </a:r>
            <a:r>
              <a:rPr lang="en-US" dirty="0" err="1"/>
              <a:t>organisations</a:t>
            </a:r>
            <a:r>
              <a:rPr lang="en-US" dirty="0"/>
              <a:t> (including municipal research institutes)</a:t>
            </a:r>
          </a:p>
          <a:p>
            <a:pPr>
              <a:lnSpc>
                <a:spcPct val="150000"/>
              </a:lnSpc>
            </a:pPr>
            <a:r>
              <a:rPr lang="en-US" dirty="0"/>
              <a:t>Cities and city planning departments</a:t>
            </a:r>
          </a:p>
          <a:p>
            <a:pPr>
              <a:lnSpc>
                <a:spcPct val="150000"/>
              </a:lnSpc>
            </a:pPr>
            <a:r>
              <a:rPr lang="en-US" dirty="0"/>
              <a:t>European companies</a:t>
            </a:r>
            <a:endParaRPr lang="sv-SE" dirty="0"/>
          </a:p>
        </p:txBody>
      </p:sp>
    </p:spTree>
    <p:extLst>
      <p:ext uri="{BB962C8B-B14F-4D97-AF65-F5344CB8AC3E}">
        <p14:creationId xmlns:p14="http://schemas.microsoft.com/office/powerpoint/2010/main" val="195366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A279A-7FD9-45AC-8C55-FBD758DB3F19}"/>
              </a:ext>
            </a:extLst>
          </p:cNvPr>
          <p:cNvSpPr>
            <a:spLocks noGrp="1"/>
          </p:cNvSpPr>
          <p:nvPr>
            <p:ph type="title"/>
          </p:nvPr>
        </p:nvSpPr>
        <p:spPr/>
        <p:txBody>
          <a:bodyPr/>
          <a:lstStyle/>
          <a:p>
            <a:r>
              <a:rPr lang="sv-SE" dirty="0"/>
              <a:t>Part of JPI Urban Europe</a:t>
            </a:r>
          </a:p>
        </p:txBody>
      </p:sp>
      <p:sp>
        <p:nvSpPr>
          <p:cNvPr id="3" name="Platshållare för innehåll 2">
            <a:extLst>
              <a:ext uri="{FF2B5EF4-FFF2-40B4-BE49-F238E27FC236}">
                <a16:creationId xmlns:a16="http://schemas.microsoft.com/office/drawing/2014/main" id="{49845E91-F1B1-4E28-B3D1-D838078EBF7D}"/>
              </a:ext>
            </a:extLst>
          </p:cNvPr>
          <p:cNvSpPr>
            <a:spLocks noGrp="1"/>
          </p:cNvSpPr>
          <p:nvPr>
            <p:ph idx="1"/>
          </p:nvPr>
        </p:nvSpPr>
        <p:spPr>
          <a:xfrm>
            <a:off x="912283" y="1600201"/>
            <a:ext cx="7511281" cy="4525963"/>
          </a:xfrm>
        </p:spPr>
        <p:txBody>
          <a:bodyPr/>
          <a:lstStyle/>
          <a:p>
            <a:r>
              <a:rPr lang="en-GB" dirty="0"/>
              <a:t>Projects funded via this call will become part of the programme of JPI Urban Europe</a:t>
            </a:r>
          </a:p>
          <a:p>
            <a:pPr marL="0" indent="0">
              <a:buNone/>
            </a:pPr>
            <a:endParaRPr lang="en-GB" dirty="0"/>
          </a:p>
          <a:p>
            <a:r>
              <a:rPr lang="en-GB" dirty="0"/>
              <a:t>Projects participants will actively participate in the programme activities held by JPI Urban Europe</a:t>
            </a:r>
          </a:p>
          <a:p>
            <a:endParaRPr lang="en-GB" dirty="0"/>
          </a:p>
          <a:p>
            <a:r>
              <a:rPr lang="en-GB" dirty="0"/>
              <a:t>The programme includes various joint programme activities such as knowledge sharing and networking</a:t>
            </a:r>
            <a:endParaRPr lang="sv-SE" dirty="0"/>
          </a:p>
        </p:txBody>
      </p:sp>
    </p:spTree>
    <p:extLst>
      <p:ext uri="{BB962C8B-B14F-4D97-AF65-F5344CB8AC3E}">
        <p14:creationId xmlns:p14="http://schemas.microsoft.com/office/powerpoint/2010/main" val="725718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A8C255-AADB-4F32-B892-5F41173803E3}"/>
              </a:ext>
            </a:extLst>
          </p:cNvPr>
          <p:cNvSpPr>
            <a:spLocks noGrp="1"/>
          </p:cNvSpPr>
          <p:nvPr>
            <p:ph type="ctrTitle"/>
          </p:nvPr>
        </p:nvSpPr>
        <p:spPr/>
        <p:txBody>
          <a:bodyPr/>
          <a:lstStyle/>
          <a:p>
            <a:r>
              <a:rPr lang="sv-SE" dirty="0" err="1"/>
              <a:t>Submitting</a:t>
            </a:r>
            <a:r>
              <a:rPr lang="sv-SE" dirty="0"/>
              <a:t> a </a:t>
            </a:r>
            <a:r>
              <a:rPr lang="sv-SE" dirty="0" err="1"/>
              <a:t>proposal</a:t>
            </a:r>
            <a:endParaRPr lang="sv-SE" dirty="0"/>
          </a:p>
        </p:txBody>
      </p:sp>
      <p:sp>
        <p:nvSpPr>
          <p:cNvPr id="3" name="Underrubrik 2">
            <a:extLst>
              <a:ext uri="{FF2B5EF4-FFF2-40B4-BE49-F238E27FC236}">
                <a16:creationId xmlns:a16="http://schemas.microsoft.com/office/drawing/2014/main" id="{41C1B05B-2369-4ACD-86ED-18AB33A36179}"/>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229449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E5FFBB3-7903-4058-BC8B-2D3A372DA4B6}"/>
              </a:ext>
            </a:extLst>
          </p:cNvPr>
          <p:cNvSpPr/>
          <p:nvPr/>
        </p:nvSpPr>
        <p:spPr>
          <a:xfrm>
            <a:off x="2997200" y="1928589"/>
            <a:ext cx="7223760" cy="3000821"/>
          </a:xfrm>
          <a:prstGeom prst="rect">
            <a:avLst/>
          </a:prstGeom>
        </p:spPr>
        <p:txBody>
          <a:bodyPr wrap="square">
            <a:spAutoFit/>
          </a:bodyPr>
          <a:lstStyle/>
          <a:p>
            <a:pPr>
              <a:lnSpc>
                <a:spcPct val="150000"/>
              </a:lnSpc>
            </a:pPr>
            <a:r>
              <a:rPr lang="sv-SE" b="1" dirty="0" err="1"/>
              <a:t>Registration</a:t>
            </a:r>
            <a:r>
              <a:rPr lang="sv-SE" b="1" dirty="0"/>
              <a:t> deadline</a:t>
            </a:r>
          </a:p>
          <a:p>
            <a:pPr>
              <a:lnSpc>
                <a:spcPct val="150000"/>
              </a:lnSpc>
            </a:pPr>
            <a:r>
              <a:rPr lang="sv-SE" dirty="0"/>
              <a:t>12 April 2018 at 2:00pm CET / 14:00 CET (Europe) </a:t>
            </a:r>
          </a:p>
          <a:p>
            <a:pPr>
              <a:lnSpc>
                <a:spcPct val="150000"/>
              </a:lnSpc>
            </a:pPr>
            <a:r>
              <a:rPr lang="sv-SE" dirty="0"/>
              <a:t>12 April 2018 at 16:00 CST (</a:t>
            </a:r>
            <a:r>
              <a:rPr lang="sv-SE" dirty="0" err="1"/>
              <a:t>People’s</a:t>
            </a:r>
            <a:r>
              <a:rPr lang="sv-SE" dirty="0"/>
              <a:t> </a:t>
            </a:r>
            <a:r>
              <a:rPr lang="sv-SE" dirty="0" err="1"/>
              <a:t>Republic</a:t>
            </a:r>
            <a:r>
              <a:rPr lang="sv-SE" dirty="0"/>
              <a:t> of China)</a:t>
            </a:r>
          </a:p>
          <a:p>
            <a:pPr>
              <a:lnSpc>
                <a:spcPct val="150000"/>
              </a:lnSpc>
            </a:pPr>
            <a:endParaRPr lang="sv-SE" dirty="0"/>
          </a:p>
          <a:p>
            <a:pPr>
              <a:lnSpc>
                <a:spcPct val="150000"/>
              </a:lnSpc>
            </a:pPr>
            <a:r>
              <a:rPr lang="sv-SE" b="1" dirty="0"/>
              <a:t>Submission deadline full </a:t>
            </a:r>
            <a:r>
              <a:rPr lang="sv-SE" b="1" dirty="0" err="1"/>
              <a:t>proposals</a:t>
            </a:r>
            <a:endParaRPr lang="sv-SE" b="1" dirty="0"/>
          </a:p>
          <a:p>
            <a:pPr>
              <a:lnSpc>
                <a:spcPct val="150000"/>
              </a:lnSpc>
            </a:pPr>
            <a:r>
              <a:rPr lang="sv-SE" dirty="0"/>
              <a:t>20 June 2018 at 2:00pm CET / 14:00 CET (Europe)</a:t>
            </a:r>
          </a:p>
          <a:p>
            <a:pPr>
              <a:lnSpc>
                <a:spcPct val="150000"/>
              </a:lnSpc>
            </a:pPr>
            <a:r>
              <a:rPr lang="sv-SE" dirty="0"/>
              <a:t>20 June 2018 at 16:00 CST (</a:t>
            </a:r>
            <a:r>
              <a:rPr lang="sv-SE" dirty="0" err="1"/>
              <a:t>People’s</a:t>
            </a:r>
            <a:r>
              <a:rPr lang="sv-SE" dirty="0"/>
              <a:t> </a:t>
            </a:r>
            <a:r>
              <a:rPr lang="sv-SE" dirty="0" err="1"/>
              <a:t>Republic</a:t>
            </a:r>
            <a:r>
              <a:rPr lang="sv-SE" dirty="0"/>
              <a:t> of China)</a:t>
            </a:r>
          </a:p>
        </p:txBody>
      </p:sp>
      <p:pic>
        <p:nvPicPr>
          <p:cNvPr id="6" name="Bild 5" descr="Klocka">
            <a:extLst>
              <a:ext uri="{FF2B5EF4-FFF2-40B4-BE49-F238E27FC236}">
                <a16:creationId xmlns:a16="http://schemas.microsoft.com/office/drawing/2014/main" id="{D6CB825B-3314-4860-94C0-E178C85E8BB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120" y="1928589"/>
            <a:ext cx="1767840" cy="1767840"/>
          </a:xfrm>
          <a:prstGeom prst="rect">
            <a:avLst/>
          </a:prstGeom>
        </p:spPr>
      </p:pic>
    </p:spTree>
    <p:extLst>
      <p:ext uri="{BB962C8B-B14F-4D97-AF65-F5344CB8AC3E}">
        <p14:creationId xmlns:p14="http://schemas.microsoft.com/office/powerpoint/2010/main" val="4209227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2ADC8F-0BBE-4782-882F-094A6F917158}"/>
              </a:ext>
            </a:extLst>
          </p:cNvPr>
          <p:cNvSpPr>
            <a:spLocks noGrp="1"/>
          </p:cNvSpPr>
          <p:nvPr>
            <p:ph type="title"/>
          </p:nvPr>
        </p:nvSpPr>
        <p:spPr/>
        <p:txBody>
          <a:bodyPr/>
          <a:lstStyle/>
          <a:p>
            <a:r>
              <a:rPr lang="sv-SE" dirty="0" err="1"/>
              <a:t>Consortia</a:t>
            </a:r>
            <a:r>
              <a:rPr lang="sv-SE" dirty="0"/>
              <a:t>, duration and budget</a:t>
            </a:r>
          </a:p>
        </p:txBody>
      </p:sp>
      <p:sp>
        <p:nvSpPr>
          <p:cNvPr id="3" name="Platshållare för innehåll 2">
            <a:extLst>
              <a:ext uri="{FF2B5EF4-FFF2-40B4-BE49-F238E27FC236}">
                <a16:creationId xmlns:a16="http://schemas.microsoft.com/office/drawing/2014/main" id="{0BC85976-0E5F-401F-AB0A-1904798A0BCA}"/>
              </a:ext>
            </a:extLst>
          </p:cNvPr>
          <p:cNvSpPr>
            <a:spLocks noGrp="1"/>
          </p:cNvSpPr>
          <p:nvPr>
            <p:ph idx="1"/>
          </p:nvPr>
        </p:nvSpPr>
        <p:spPr/>
        <p:txBody>
          <a:bodyPr>
            <a:normAutofit lnSpcReduction="10000"/>
          </a:bodyPr>
          <a:lstStyle/>
          <a:p>
            <a:r>
              <a:rPr lang="en-US" b="1" dirty="0"/>
              <a:t>Minimum consortia requirements: </a:t>
            </a:r>
            <a:br>
              <a:rPr lang="en-US" b="1" dirty="0"/>
            </a:br>
            <a:r>
              <a:rPr lang="en-US" dirty="0"/>
              <a:t>applications will include partners from at least two European countries and China</a:t>
            </a:r>
            <a:br>
              <a:rPr lang="en-US" dirty="0"/>
            </a:br>
            <a:endParaRPr lang="en-US" dirty="0"/>
          </a:p>
          <a:p>
            <a:pPr lvl="1"/>
            <a:r>
              <a:rPr lang="en-US" b="1" dirty="0"/>
              <a:t>Two or three Chinese partners </a:t>
            </a:r>
            <a:r>
              <a:rPr lang="en-US" dirty="0"/>
              <a:t>(different institutions)</a:t>
            </a:r>
            <a:br>
              <a:rPr lang="en-US" dirty="0"/>
            </a:br>
            <a:r>
              <a:rPr lang="en-US" dirty="0"/>
              <a:t>coordinated by one principal investigator</a:t>
            </a:r>
          </a:p>
          <a:p>
            <a:pPr lvl="1"/>
            <a:r>
              <a:rPr lang="en-US" b="1" dirty="0"/>
              <a:t>a minimum of two European partners</a:t>
            </a:r>
            <a:br>
              <a:rPr lang="en-US" b="1" dirty="0"/>
            </a:br>
            <a:r>
              <a:rPr lang="en-US" dirty="0"/>
              <a:t>from different European countries</a:t>
            </a:r>
            <a:br>
              <a:rPr lang="en-US" dirty="0"/>
            </a:br>
            <a:endParaRPr lang="en-US" dirty="0"/>
          </a:p>
          <a:p>
            <a:r>
              <a:rPr lang="en-US" b="1" dirty="0"/>
              <a:t>Project duration: </a:t>
            </a:r>
            <a:r>
              <a:rPr lang="en-US" dirty="0"/>
              <a:t>3-4 years</a:t>
            </a:r>
          </a:p>
          <a:p>
            <a:pPr lvl="1"/>
            <a:r>
              <a:rPr lang="en-US" dirty="0"/>
              <a:t>if European PhD students or post-docs are involved it can be 4 years</a:t>
            </a:r>
            <a:br>
              <a:rPr lang="en-US" dirty="0"/>
            </a:br>
            <a:endParaRPr lang="en-US" dirty="0"/>
          </a:p>
          <a:p>
            <a:r>
              <a:rPr lang="en-US" b="1" dirty="0"/>
              <a:t>Available budget:</a:t>
            </a:r>
          </a:p>
          <a:p>
            <a:pPr lvl="1"/>
            <a:r>
              <a:rPr lang="en-US" dirty="0"/>
              <a:t>up to 9.35 M€ on the European side</a:t>
            </a:r>
          </a:p>
          <a:p>
            <a:pPr lvl="1"/>
            <a:r>
              <a:rPr lang="en-US" dirty="0"/>
              <a:t>On the Chinese side, NSFC will fund approved projects</a:t>
            </a:r>
            <a:endParaRPr lang="sv-SE" dirty="0"/>
          </a:p>
        </p:txBody>
      </p:sp>
    </p:spTree>
    <p:extLst>
      <p:ext uri="{BB962C8B-B14F-4D97-AF65-F5344CB8AC3E}">
        <p14:creationId xmlns:p14="http://schemas.microsoft.com/office/powerpoint/2010/main" val="4292418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2ADC8F-0BBE-4782-882F-094A6F917158}"/>
              </a:ext>
            </a:extLst>
          </p:cNvPr>
          <p:cNvSpPr>
            <a:spLocks noGrp="1"/>
          </p:cNvSpPr>
          <p:nvPr>
            <p:ph type="title"/>
          </p:nvPr>
        </p:nvSpPr>
        <p:spPr/>
        <p:txBody>
          <a:bodyPr>
            <a:normAutofit/>
          </a:bodyPr>
          <a:lstStyle/>
          <a:p>
            <a:r>
              <a:rPr lang="en-US" dirty="0"/>
              <a:t>Joint research, coordination and support projects</a:t>
            </a:r>
            <a:br>
              <a:rPr lang="en-US" dirty="0"/>
            </a:br>
            <a:endParaRPr lang="sv-SE" dirty="0"/>
          </a:p>
        </p:txBody>
      </p:sp>
      <p:sp>
        <p:nvSpPr>
          <p:cNvPr id="3" name="Platshållare för innehåll 2">
            <a:extLst>
              <a:ext uri="{FF2B5EF4-FFF2-40B4-BE49-F238E27FC236}">
                <a16:creationId xmlns:a16="http://schemas.microsoft.com/office/drawing/2014/main" id="{0BC85976-0E5F-401F-AB0A-1904798A0BCA}"/>
              </a:ext>
            </a:extLst>
          </p:cNvPr>
          <p:cNvSpPr>
            <a:spLocks noGrp="1"/>
          </p:cNvSpPr>
          <p:nvPr>
            <p:ph idx="1"/>
          </p:nvPr>
        </p:nvSpPr>
        <p:spPr>
          <a:xfrm>
            <a:off x="912282" y="1600201"/>
            <a:ext cx="10638487" cy="4525963"/>
          </a:xfrm>
        </p:spPr>
        <p:txBody>
          <a:bodyPr>
            <a:normAutofit/>
          </a:bodyPr>
          <a:lstStyle/>
          <a:p>
            <a:r>
              <a:rPr lang="en-US" dirty="0"/>
              <a:t>Joint research projects and coordination and support actions</a:t>
            </a:r>
          </a:p>
          <a:p>
            <a:pPr marL="0" indent="0">
              <a:buNone/>
            </a:pPr>
            <a:endParaRPr lang="en-US" dirty="0"/>
          </a:p>
          <a:p>
            <a:r>
              <a:rPr lang="en-US" b="1" dirty="0"/>
              <a:t>Focus</a:t>
            </a:r>
          </a:p>
          <a:p>
            <a:pPr lvl="1"/>
            <a:r>
              <a:rPr lang="en-US" dirty="0"/>
              <a:t>A one-stop system for European and Chinese researchers </a:t>
            </a:r>
            <a:br>
              <a:rPr lang="en-US" dirty="0"/>
            </a:br>
            <a:r>
              <a:rPr lang="en-US" dirty="0"/>
              <a:t>to apply for joint funding</a:t>
            </a:r>
          </a:p>
          <a:p>
            <a:pPr lvl="1"/>
            <a:r>
              <a:rPr lang="en-US" dirty="0"/>
              <a:t>Integrated collaboration between partners</a:t>
            </a:r>
            <a:br>
              <a:rPr lang="en-US" dirty="0"/>
            </a:br>
            <a:endParaRPr lang="en-US" dirty="0"/>
          </a:p>
          <a:p>
            <a:r>
              <a:rPr lang="en-US" b="1" dirty="0"/>
              <a:t>Practicalities</a:t>
            </a:r>
          </a:p>
          <a:p>
            <a:pPr lvl="1"/>
            <a:r>
              <a:rPr lang="en-US" dirty="0"/>
              <a:t>One single integrated proposal per project</a:t>
            </a:r>
          </a:p>
          <a:p>
            <a:pPr lvl="1"/>
            <a:r>
              <a:rPr lang="en-US" dirty="0"/>
              <a:t>A coordinated peer review; a single common </a:t>
            </a:r>
            <a:br>
              <a:rPr lang="en-US" dirty="0"/>
            </a:br>
            <a:r>
              <a:rPr lang="en-US" dirty="0"/>
              <a:t>and binding selection process; a single selection committee</a:t>
            </a:r>
          </a:p>
          <a:p>
            <a:pPr lvl="1"/>
            <a:r>
              <a:rPr lang="en-US" dirty="0"/>
              <a:t>National funding - each funding agencies funds the applicants in that country</a:t>
            </a:r>
            <a:endParaRPr lang="sv-SE" dirty="0"/>
          </a:p>
        </p:txBody>
      </p:sp>
    </p:spTree>
    <p:extLst>
      <p:ext uri="{BB962C8B-B14F-4D97-AF65-F5344CB8AC3E}">
        <p14:creationId xmlns:p14="http://schemas.microsoft.com/office/powerpoint/2010/main" val="3926484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CE8900-FF03-4B30-B418-03D7D62BC7EE}"/>
              </a:ext>
            </a:extLst>
          </p:cNvPr>
          <p:cNvSpPr>
            <a:spLocks noGrp="1"/>
          </p:cNvSpPr>
          <p:nvPr>
            <p:ph type="title"/>
          </p:nvPr>
        </p:nvSpPr>
        <p:spPr/>
        <p:txBody>
          <a:bodyPr/>
          <a:lstStyle/>
          <a:p>
            <a:r>
              <a:rPr lang="de-AT" altLang="de-DE" dirty="0"/>
              <a:t>Project Partners and Call Budgets</a:t>
            </a:r>
            <a:endParaRPr lang="sv-SE" dirty="0"/>
          </a:p>
        </p:txBody>
      </p:sp>
      <p:graphicFrame>
        <p:nvGraphicFramePr>
          <p:cNvPr id="4" name="Platshållare för innehåll 3">
            <a:extLst>
              <a:ext uri="{FF2B5EF4-FFF2-40B4-BE49-F238E27FC236}">
                <a16:creationId xmlns:a16="http://schemas.microsoft.com/office/drawing/2014/main" id="{55EE6A02-7ABC-4274-B47A-A8E7D4E4D78A}"/>
              </a:ext>
            </a:extLst>
          </p:cNvPr>
          <p:cNvGraphicFramePr>
            <a:graphicFrameLocks noGrp="1"/>
          </p:cNvGraphicFramePr>
          <p:nvPr>
            <p:ph idx="1"/>
            <p:extLst>
              <p:ext uri="{D42A27DB-BD31-4B8C-83A1-F6EECF244321}">
                <p14:modId xmlns:p14="http://schemas.microsoft.com/office/powerpoint/2010/main" val="1050513912"/>
              </p:ext>
            </p:extLst>
          </p:nvPr>
        </p:nvGraphicFramePr>
        <p:xfrm>
          <a:off x="1061050" y="1613327"/>
          <a:ext cx="8152399" cy="5044953"/>
        </p:xfrm>
        <a:graphic>
          <a:graphicData uri="http://schemas.openxmlformats.org/drawingml/2006/table">
            <a:tbl>
              <a:tblPr firstRow="1" firstCol="1" bandRow="1" bandCol="1">
                <a:tableStyleId>{5C22544A-7EE6-4342-B048-85BDC9FD1C3A}</a:tableStyleId>
              </a:tblPr>
              <a:tblGrid>
                <a:gridCol w="2487385">
                  <a:extLst>
                    <a:ext uri="{9D8B030D-6E8A-4147-A177-3AD203B41FA5}">
                      <a16:colId xmlns:a16="http://schemas.microsoft.com/office/drawing/2014/main" val="3685689482"/>
                    </a:ext>
                  </a:extLst>
                </a:gridCol>
                <a:gridCol w="1018797">
                  <a:extLst>
                    <a:ext uri="{9D8B030D-6E8A-4147-A177-3AD203B41FA5}">
                      <a16:colId xmlns:a16="http://schemas.microsoft.com/office/drawing/2014/main" val="1400975772"/>
                    </a:ext>
                  </a:extLst>
                </a:gridCol>
                <a:gridCol w="4646217">
                  <a:extLst>
                    <a:ext uri="{9D8B030D-6E8A-4147-A177-3AD203B41FA5}">
                      <a16:colId xmlns:a16="http://schemas.microsoft.com/office/drawing/2014/main" val="3794342065"/>
                    </a:ext>
                  </a:extLst>
                </a:gridCol>
              </a:tblGrid>
              <a:tr h="846428">
                <a:tc>
                  <a:txBody>
                    <a:bodyPr/>
                    <a:lstStyle/>
                    <a:p>
                      <a:pPr algn="just">
                        <a:spcAft>
                          <a:spcPts val="1200"/>
                        </a:spcAft>
                      </a:pPr>
                      <a:r>
                        <a:rPr lang="en-GB" sz="1400" dirty="0">
                          <a:solidFill>
                            <a:srgbClr val="005249"/>
                          </a:solidFill>
                          <a:effectLst/>
                        </a:rPr>
                        <a:t>Country (funding agency)</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Aft>
                          <a:spcPts val="1200"/>
                        </a:spcAft>
                      </a:pPr>
                      <a:r>
                        <a:rPr lang="en-GB" sz="1400">
                          <a:solidFill>
                            <a:srgbClr val="005249"/>
                          </a:solidFill>
                          <a:effectLst/>
                        </a:rPr>
                        <a:t>Indicative call budgets</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Aft>
                          <a:spcPts val="1200"/>
                        </a:spcAft>
                      </a:pPr>
                      <a:r>
                        <a:rPr lang="en-GB" sz="1400" dirty="0">
                          <a:solidFill>
                            <a:srgbClr val="005249"/>
                          </a:solidFill>
                          <a:effectLst/>
                        </a:rPr>
                        <a:t>Budget / project</a:t>
                      </a:r>
                      <a:endParaRPr lang="sv-SE" sz="1400" dirty="0">
                        <a:solidFill>
                          <a:srgbClr val="005249"/>
                        </a:solidFill>
                        <a:effectLst/>
                      </a:endParaRPr>
                    </a:p>
                    <a:p>
                      <a:pPr algn="ctr">
                        <a:spcAft>
                          <a:spcPts val="1200"/>
                        </a:spcAft>
                      </a:pPr>
                      <a:r>
                        <a:rPr lang="en-GB" sz="1400" dirty="0">
                          <a:solidFill>
                            <a:srgbClr val="005249"/>
                          </a:solidFill>
                          <a:effectLst/>
                        </a:rPr>
                        <a:t>Number of projects (indicative)</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3852333880"/>
                  </a:ext>
                </a:extLst>
              </a:tr>
              <a:tr h="768925">
                <a:tc>
                  <a:txBody>
                    <a:bodyPr/>
                    <a:lstStyle/>
                    <a:p>
                      <a:pPr algn="just">
                        <a:spcBef>
                          <a:spcPts val="300"/>
                        </a:spcBef>
                        <a:spcAft>
                          <a:spcPts val="300"/>
                        </a:spcAft>
                      </a:pPr>
                      <a:r>
                        <a:rPr lang="en-GB" sz="1400" b="0" dirty="0">
                          <a:solidFill>
                            <a:srgbClr val="005249"/>
                          </a:solidFill>
                          <a:effectLst/>
                        </a:rPr>
                        <a:t>People’s Republic </a:t>
                      </a:r>
                    </a:p>
                    <a:p>
                      <a:pPr algn="just">
                        <a:spcBef>
                          <a:spcPts val="300"/>
                        </a:spcBef>
                        <a:spcAft>
                          <a:spcPts val="300"/>
                        </a:spcAft>
                      </a:pPr>
                      <a:r>
                        <a:rPr lang="en-GB" sz="1400" b="0" dirty="0">
                          <a:solidFill>
                            <a:srgbClr val="005249"/>
                          </a:solidFill>
                          <a:effectLst/>
                        </a:rPr>
                        <a:t>of China (NSFC)</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dirty="0">
                          <a:solidFill>
                            <a:srgbClr val="005249"/>
                          </a:solidFill>
                          <a:effectLst/>
                        </a:rPr>
                        <a:t> </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US" sz="1400" dirty="0">
                          <a:solidFill>
                            <a:srgbClr val="005249"/>
                          </a:solidFill>
                          <a:effectLst/>
                        </a:rPr>
                        <a:t>RMB 2.0 million (direct costs) / project, </a:t>
                      </a:r>
                      <a:br>
                        <a:rPr lang="en-US" sz="1400" dirty="0">
                          <a:solidFill>
                            <a:srgbClr val="005249"/>
                          </a:solidFill>
                          <a:effectLst/>
                        </a:rPr>
                      </a:br>
                      <a:r>
                        <a:rPr lang="en-US" sz="1400" dirty="0">
                          <a:solidFill>
                            <a:srgbClr val="005249"/>
                          </a:solidFill>
                          <a:effectLst/>
                        </a:rPr>
                        <a:t>no more than 10 projects</a:t>
                      </a:r>
                    </a:p>
                  </a:txBody>
                  <a:tcPr marL="72000" marR="72000" marT="72000" marB="72000">
                    <a:solidFill>
                      <a:srgbClr val="B7DBBD">
                        <a:alpha val="26000"/>
                      </a:srgbClr>
                    </a:solidFill>
                  </a:tcPr>
                </a:tc>
                <a:extLst>
                  <a:ext uri="{0D108BD9-81ED-4DB2-BD59-A6C34878D82A}">
                    <a16:rowId xmlns:a16="http://schemas.microsoft.com/office/drawing/2014/main" val="1197056560"/>
                  </a:ext>
                </a:extLst>
              </a:tr>
              <a:tr h="256308">
                <a:tc>
                  <a:txBody>
                    <a:bodyPr/>
                    <a:lstStyle/>
                    <a:p>
                      <a:pPr algn="just">
                        <a:spcBef>
                          <a:spcPts val="300"/>
                        </a:spcBef>
                        <a:spcAft>
                          <a:spcPts val="300"/>
                        </a:spcAft>
                      </a:pPr>
                      <a:r>
                        <a:rPr lang="en-GB" sz="1400" b="0">
                          <a:solidFill>
                            <a:srgbClr val="005249"/>
                          </a:solidFill>
                          <a:effectLst/>
                        </a:rPr>
                        <a:t>Austria (FFG)</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M€ 1.5</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sv-SE" sz="1400" dirty="0">
                          <a:solidFill>
                            <a:srgbClr val="005249"/>
                          </a:solidFill>
                        </a:rPr>
                        <a:t>4-5 </a:t>
                      </a:r>
                      <a:r>
                        <a:rPr lang="sv-SE" sz="1400" dirty="0" err="1">
                          <a:solidFill>
                            <a:srgbClr val="005249"/>
                          </a:solidFill>
                        </a:rPr>
                        <a:t>projects</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030253444"/>
                  </a:ext>
                </a:extLst>
              </a:tr>
              <a:tr h="256308">
                <a:tc>
                  <a:txBody>
                    <a:bodyPr/>
                    <a:lstStyle/>
                    <a:p>
                      <a:pPr algn="just">
                        <a:spcBef>
                          <a:spcPts val="300"/>
                        </a:spcBef>
                        <a:spcAft>
                          <a:spcPts val="300"/>
                        </a:spcAft>
                      </a:pPr>
                      <a:r>
                        <a:rPr lang="de-AT" sz="1400" b="0">
                          <a:solidFill>
                            <a:srgbClr val="005249"/>
                          </a:solidFill>
                          <a:effectLst/>
                        </a:rPr>
                        <a:t>Belgium (F.R.S.-FNRS)</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M€ 0.2</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sv-SE" sz="1400" dirty="0">
                          <a:solidFill>
                            <a:srgbClr val="005249"/>
                          </a:solidFill>
                        </a:rPr>
                        <a:t>1 </a:t>
                      </a:r>
                      <a:r>
                        <a:rPr lang="sv-SE" sz="1400" dirty="0" err="1">
                          <a:solidFill>
                            <a:srgbClr val="005249"/>
                          </a:solidFill>
                        </a:rPr>
                        <a:t>project</a:t>
                      </a:r>
                      <a:r>
                        <a:rPr lang="sv-SE" sz="1400" dirty="0">
                          <a:solidFill>
                            <a:srgbClr val="005249"/>
                          </a:solidFill>
                        </a:rPr>
                        <a:t> </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1405313524"/>
                  </a:ext>
                </a:extLst>
              </a:tr>
              <a:tr h="256308">
                <a:tc>
                  <a:txBody>
                    <a:bodyPr/>
                    <a:lstStyle/>
                    <a:p>
                      <a:pPr algn="just">
                        <a:spcBef>
                          <a:spcPts val="300"/>
                        </a:spcBef>
                        <a:spcAft>
                          <a:spcPts val="300"/>
                        </a:spcAft>
                      </a:pPr>
                      <a:r>
                        <a:rPr lang="en-GB" sz="1400" b="0">
                          <a:solidFill>
                            <a:srgbClr val="005249"/>
                          </a:solidFill>
                          <a:effectLst/>
                        </a:rPr>
                        <a:t>France (ANR)</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M€ 1.0</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US" sz="1400" dirty="0">
                          <a:solidFill>
                            <a:srgbClr val="005249"/>
                          </a:solidFill>
                        </a:rPr>
                        <a:t>k€ 300 / project, 4-5 projects</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635194252"/>
                  </a:ext>
                </a:extLst>
              </a:tr>
              <a:tr h="256308">
                <a:tc>
                  <a:txBody>
                    <a:bodyPr/>
                    <a:lstStyle/>
                    <a:p>
                      <a:pPr algn="just">
                        <a:spcBef>
                          <a:spcPts val="300"/>
                        </a:spcBef>
                        <a:spcAft>
                          <a:spcPts val="300"/>
                        </a:spcAft>
                      </a:pPr>
                      <a:r>
                        <a:rPr lang="en-GB" sz="1400" b="0">
                          <a:solidFill>
                            <a:srgbClr val="005249"/>
                          </a:solidFill>
                          <a:effectLst/>
                        </a:rPr>
                        <a:t>Latvia (IZM)</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M€ 0.3</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sv-SE" sz="1400" dirty="0">
                          <a:solidFill>
                            <a:srgbClr val="005249"/>
                          </a:solidFill>
                        </a:rPr>
                        <a:t>1-2 </a:t>
                      </a:r>
                      <a:r>
                        <a:rPr lang="sv-SE" sz="1400" dirty="0" err="1">
                          <a:solidFill>
                            <a:srgbClr val="005249"/>
                          </a:solidFill>
                        </a:rPr>
                        <a:t>projects</a:t>
                      </a:r>
                      <a:r>
                        <a:rPr lang="sv-SE" sz="1400" dirty="0">
                          <a:solidFill>
                            <a:srgbClr val="005249"/>
                          </a:solidFill>
                        </a:rPr>
                        <a:t> </a:t>
                      </a:r>
                      <a:r>
                        <a:rPr lang="en-GB" sz="1400" dirty="0">
                          <a:solidFill>
                            <a:srgbClr val="005249"/>
                          </a:solidFill>
                          <a:effectLst/>
                        </a:rPr>
                        <a:t> </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3759276573"/>
                  </a:ext>
                </a:extLst>
              </a:tr>
              <a:tr h="256308">
                <a:tc>
                  <a:txBody>
                    <a:bodyPr/>
                    <a:lstStyle/>
                    <a:p>
                      <a:pPr algn="just">
                        <a:spcBef>
                          <a:spcPts val="300"/>
                        </a:spcBef>
                        <a:spcAft>
                          <a:spcPts val="300"/>
                        </a:spcAft>
                      </a:pPr>
                      <a:r>
                        <a:rPr lang="en-GB" sz="1400" b="0">
                          <a:solidFill>
                            <a:srgbClr val="005249"/>
                          </a:solidFill>
                          <a:effectLst/>
                        </a:rPr>
                        <a:t>The Netherlands (NWO)</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M€ 1.5</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US" sz="1400" dirty="0">
                          <a:solidFill>
                            <a:srgbClr val="005249"/>
                          </a:solidFill>
                        </a:rPr>
                        <a:t>max. k€ 280 / project, 4-6 projects</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720715275"/>
                  </a:ext>
                </a:extLst>
              </a:tr>
              <a:tr h="256308">
                <a:tc>
                  <a:txBody>
                    <a:bodyPr/>
                    <a:lstStyle/>
                    <a:p>
                      <a:pPr algn="just">
                        <a:spcBef>
                          <a:spcPts val="300"/>
                        </a:spcBef>
                        <a:spcAft>
                          <a:spcPts val="300"/>
                        </a:spcAft>
                      </a:pPr>
                      <a:r>
                        <a:rPr lang="en-GB" sz="1400" b="0">
                          <a:solidFill>
                            <a:srgbClr val="005249"/>
                          </a:solidFill>
                          <a:effectLst/>
                        </a:rPr>
                        <a:t>Norway (RCN)</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M€ 1.2</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US" sz="1400" dirty="0">
                          <a:solidFill>
                            <a:srgbClr val="005249"/>
                          </a:solidFill>
                        </a:rPr>
                        <a:t>max. k€ 500 / project, 3-5 projects </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1229325534"/>
                  </a:ext>
                </a:extLst>
              </a:tr>
              <a:tr h="256308">
                <a:tc>
                  <a:txBody>
                    <a:bodyPr/>
                    <a:lstStyle/>
                    <a:p>
                      <a:pPr algn="just">
                        <a:spcBef>
                          <a:spcPts val="300"/>
                        </a:spcBef>
                        <a:spcAft>
                          <a:spcPts val="300"/>
                        </a:spcAft>
                      </a:pPr>
                      <a:r>
                        <a:rPr lang="en-GB" sz="1400" b="0">
                          <a:solidFill>
                            <a:srgbClr val="005249"/>
                          </a:solidFill>
                          <a:effectLst/>
                        </a:rPr>
                        <a:t>Poland (NCN)</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M€ 0.5</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 </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190687713"/>
                  </a:ext>
                </a:extLst>
              </a:tr>
              <a:tr h="256308">
                <a:tc>
                  <a:txBody>
                    <a:bodyPr/>
                    <a:lstStyle/>
                    <a:p>
                      <a:pPr algn="just">
                        <a:spcBef>
                          <a:spcPts val="300"/>
                        </a:spcBef>
                        <a:spcAft>
                          <a:spcPts val="300"/>
                        </a:spcAft>
                      </a:pPr>
                      <a:r>
                        <a:rPr lang="en-GB" sz="1400" b="0">
                          <a:solidFill>
                            <a:srgbClr val="005249"/>
                          </a:solidFill>
                          <a:effectLst/>
                        </a:rPr>
                        <a:t>Sweden (SWEA)</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M€ 1.0</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sv-SE" sz="1400" dirty="0">
                          <a:solidFill>
                            <a:srgbClr val="005249"/>
                          </a:solidFill>
                        </a:rPr>
                        <a:t>3 </a:t>
                      </a:r>
                      <a:r>
                        <a:rPr lang="sv-SE" sz="1400" dirty="0" err="1">
                          <a:solidFill>
                            <a:srgbClr val="005249"/>
                          </a:solidFill>
                        </a:rPr>
                        <a:t>projects</a:t>
                      </a:r>
                      <a:r>
                        <a:rPr lang="sv-SE" sz="1400" dirty="0">
                          <a:solidFill>
                            <a:srgbClr val="005249"/>
                          </a:solidFill>
                        </a:rPr>
                        <a:t> </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1154157123"/>
                  </a:ext>
                </a:extLst>
              </a:tr>
              <a:tr h="500925">
                <a:tc>
                  <a:txBody>
                    <a:bodyPr/>
                    <a:lstStyle/>
                    <a:p>
                      <a:pPr algn="just">
                        <a:spcBef>
                          <a:spcPts val="300"/>
                        </a:spcBef>
                        <a:spcAft>
                          <a:spcPts val="300"/>
                        </a:spcAft>
                      </a:pPr>
                      <a:r>
                        <a:rPr lang="en-GB" sz="1400" b="0" dirty="0">
                          <a:solidFill>
                            <a:srgbClr val="005249"/>
                          </a:solidFill>
                          <a:effectLst/>
                        </a:rPr>
                        <a:t>UK (ESRC)</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a:solidFill>
                            <a:srgbClr val="005249"/>
                          </a:solidFill>
                          <a:effectLst/>
                        </a:rPr>
                        <a:t>ca. M€ 2.15</a:t>
                      </a:r>
                      <a:endParaRPr lang="sv-SE" sz="140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algn="ctr">
                        <a:spcBef>
                          <a:spcPts val="300"/>
                        </a:spcBef>
                        <a:spcAft>
                          <a:spcPts val="300"/>
                        </a:spcAft>
                      </a:pPr>
                      <a:r>
                        <a:rPr lang="en-GB" sz="1400" dirty="0">
                          <a:solidFill>
                            <a:srgbClr val="005249"/>
                          </a:solidFill>
                          <a:effectLst/>
                        </a:rPr>
                        <a:t>5-6 projects</a:t>
                      </a:r>
                      <a:endParaRPr lang="sv-SE" sz="140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977862481"/>
                  </a:ext>
                </a:extLst>
              </a:tr>
            </a:tbl>
          </a:graphicData>
        </a:graphic>
      </p:graphicFrame>
    </p:spTree>
    <p:extLst>
      <p:ext uri="{BB962C8B-B14F-4D97-AF65-F5344CB8AC3E}">
        <p14:creationId xmlns:p14="http://schemas.microsoft.com/office/powerpoint/2010/main" val="111530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CE8900-FF03-4B30-B418-03D7D62BC7EE}"/>
              </a:ext>
            </a:extLst>
          </p:cNvPr>
          <p:cNvSpPr>
            <a:spLocks noGrp="1"/>
          </p:cNvSpPr>
          <p:nvPr>
            <p:ph type="title"/>
          </p:nvPr>
        </p:nvSpPr>
        <p:spPr>
          <a:xfrm>
            <a:off x="1542203" y="557783"/>
            <a:ext cx="8301166" cy="859855"/>
          </a:xfrm>
        </p:spPr>
        <p:txBody>
          <a:bodyPr/>
          <a:lstStyle/>
          <a:p>
            <a:r>
              <a:rPr lang="sv-SE" dirty="0" err="1"/>
              <a:t>Key</a:t>
            </a:r>
            <a:r>
              <a:rPr lang="sv-SE" dirty="0"/>
              <a:t> dates</a:t>
            </a:r>
          </a:p>
        </p:txBody>
      </p:sp>
      <p:graphicFrame>
        <p:nvGraphicFramePr>
          <p:cNvPr id="4" name="Platshållare för innehåll 3">
            <a:extLst>
              <a:ext uri="{FF2B5EF4-FFF2-40B4-BE49-F238E27FC236}">
                <a16:creationId xmlns:a16="http://schemas.microsoft.com/office/drawing/2014/main" id="{51B6C00E-EDEA-49F6-8321-DBB2317A9CB3}"/>
              </a:ext>
            </a:extLst>
          </p:cNvPr>
          <p:cNvGraphicFramePr>
            <a:graphicFrameLocks noGrp="1"/>
          </p:cNvGraphicFramePr>
          <p:nvPr>
            <p:ph idx="1"/>
            <p:extLst>
              <p:ext uri="{D42A27DB-BD31-4B8C-83A1-F6EECF244321}">
                <p14:modId xmlns:p14="http://schemas.microsoft.com/office/powerpoint/2010/main" val="2087558630"/>
              </p:ext>
            </p:extLst>
          </p:nvPr>
        </p:nvGraphicFramePr>
        <p:xfrm>
          <a:off x="1542203" y="1472126"/>
          <a:ext cx="7652597" cy="4808120"/>
        </p:xfrm>
        <a:graphic>
          <a:graphicData uri="http://schemas.openxmlformats.org/drawingml/2006/table">
            <a:tbl>
              <a:tblPr firstRow="1" firstCol="1" lastRow="1" lastCol="1" bandRow="1" bandCol="1">
                <a:tableStyleId>{5C22544A-7EE6-4342-B048-85BDC9FD1C3A}</a:tableStyleId>
              </a:tblPr>
              <a:tblGrid>
                <a:gridCol w="4310404">
                  <a:extLst>
                    <a:ext uri="{9D8B030D-6E8A-4147-A177-3AD203B41FA5}">
                      <a16:colId xmlns:a16="http://schemas.microsoft.com/office/drawing/2014/main" val="4013653116"/>
                    </a:ext>
                  </a:extLst>
                </a:gridCol>
                <a:gridCol w="3342193">
                  <a:extLst>
                    <a:ext uri="{9D8B030D-6E8A-4147-A177-3AD203B41FA5}">
                      <a16:colId xmlns:a16="http://schemas.microsoft.com/office/drawing/2014/main" val="3575218194"/>
                    </a:ext>
                  </a:extLst>
                </a:gridCol>
              </a:tblGrid>
              <a:tr h="311064">
                <a:tc>
                  <a:txBody>
                    <a:bodyPr/>
                    <a:lstStyle/>
                    <a:p>
                      <a:pPr marL="64770" algn="l">
                        <a:spcBef>
                          <a:spcPts val="520"/>
                        </a:spcBef>
                        <a:spcAft>
                          <a:spcPts val="0"/>
                        </a:spcAft>
                      </a:pPr>
                      <a:r>
                        <a:rPr lang="en-US" sz="1400" b="1" dirty="0">
                          <a:solidFill>
                            <a:srgbClr val="005249"/>
                          </a:solidFill>
                          <a:effectLst/>
                        </a:rPr>
                        <a:t>31 January 2018</a:t>
                      </a:r>
                      <a:endParaRPr lang="sv-SE" sz="1400" b="1"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a:solidFill>
                            <a:srgbClr val="005249"/>
                          </a:solidFill>
                          <a:effectLst/>
                        </a:rPr>
                        <a:t>Launch of joint call</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653012554"/>
                  </a:ext>
                </a:extLst>
              </a:tr>
              <a:tr h="842860">
                <a:tc>
                  <a:txBody>
                    <a:bodyPr/>
                    <a:lstStyle/>
                    <a:p>
                      <a:pPr marL="64770" algn="l">
                        <a:spcBef>
                          <a:spcPts val="520"/>
                        </a:spcBef>
                        <a:spcAft>
                          <a:spcPts val="0"/>
                        </a:spcAft>
                      </a:pPr>
                      <a:r>
                        <a:rPr lang="en-US" sz="1400" b="1" dirty="0">
                          <a:solidFill>
                            <a:srgbClr val="005249"/>
                          </a:solidFill>
                          <a:effectLst/>
                        </a:rPr>
                        <a:t>12 April</a:t>
                      </a:r>
                      <a:r>
                        <a:rPr lang="en-US" sz="1400" b="1" spc="-15" dirty="0">
                          <a:solidFill>
                            <a:srgbClr val="005249"/>
                          </a:solidFill>
                          <a:effectLst/>
                        </a:rPr>
                        <a:t> </a:t>
                      </a:r>
                      <a:r>
                        <a:rPr lang="en-US" sz="1400" b="1" spc="-5" dirty="0">
                          <a:solidFill>
                            <a:srgbClr val="005249"/>
                          </a:solidFill>
                          <a:effectLst/>
                        </a:rPr>
                        <a:t>2018, 2:00 CET / 14:00 CET (Europe)</a:t>
                      </a:r>
                      <a:endParaRPr lang="sv-SE" sz="1400" b="1" dirty="0">
                        <a:solidFill>
                          <a:srgbClr val="005249"/>
                        </a:solidFill>
                        <a:effectLst/>
                      </a:endParaRPr>
                    </a:p>
                    <a:p>
                      <a:pPr marL="64770" algn="l">
                        <a:spcBef>
                          <a:spcPts val="520"/>
                        </a:spcBef>
                        <a:spcAft>
                          <a:spcPts val="0"/>
                        </a:spcAft>
                      </a:pPr>
                      <a:r>
                        <a:rPr lang="en-US" sz="1400" b="1" dirty="0">
                          <a:solidFill>
                            <a:srgbClr val="005249"/>
                          </a:solidFill>
                          <a:effectLst/>
                        </a:rPr>
                        <a:t>12 April</a:t>
                      </a:r>
                      <a:r>
                        <a:rPr lang="en-US" sz="1400" b="1" spc="-15" dirty="0">
                          <a:solidFill>
                            <a:srgbClr val="005249"/>
                          </a:solidFill>
                          <a:effectLst/>
                        </a:rPr>
                        <a:t> </a:t>
                      </a:r>
                      <a:r>
                        <a:rPr lang="en-US" sz="1400" b="1" spc="-5" dirty="0">
                          <a:solidFill>
                            <a:srgbClr val="005249"/>
                          </a:solidFill>
                          <a:effectLst/>
                        </a:rPr>
                        <a:t>2018, 16:00 CST (China)</a:t>
                      </a:r>
                      <a:endParaRPr lang="sv-SE" sz="1400" b="1" dirty="0">
                        <a:solidFill>
                          <a:srgbClr val="005249"/>
                        </a:solidFill>
                        <a:effectLst/>
                      </a:endParaRPr>
                    </a:p>
                    <a:p>
                      <a:pPr marL="64770" algn="l">
                        <a:spcBef>
                          <a:spcPts val="520"/>
                        </a:spcBef>
                        <a:spcAft>
                          <a:spcPts val="0"/>
                        </a:spcAft>
                      </a:pPr>
                      <a:r>
                        <a:rPr lang="en-US" sz="1400" b="1" dirty="0">
                          <a:solidFill>
                            <a:srgbClr val="005249"/>
                          </a:solidFill>
                          <a:effectLst/>
                        </a:rPr>
                        <a:t> </a:t>
                      </a:r>
                      <a:endParaRPr lang="sv-SE" sz="1400" b="1"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dirty="0">
                          <a:solidFill>
                            <a:srgbClr val="005249"/>
                          </a:solidFill>
                          <a:effectLst/>
                        </a:rPr>
                        <a:t>Registration deadline</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4046440524"/>
                  </a:ext>
                </a:extLst>
              </a:tr>
              <a:tr h="815177">
                <a:tc>
                  <a:txBody>
                    <a:bodyPr/>
                    <a:lstStyle/>
                    <a:p>
                      <a:pPr marL="64770" algn="l">
                        <a:spcBef>
                          <a:spcPts val="520"/>
                        </a:spcBef>
                        <a:spcAft>
                          <a:spcPts val="0"/>
                        </a:spcAft>
                      </a:pPr>
                      <a:r>
                        <a:rPr lang="en-US" sz="1400" b="1" dirty="0">
                          <a:solidFill>
                            <a:srgbClr val="005249"/>
                          </a:solidFill>
                          <a:effectLst/>
                        </a:rPr>
                        <a:t>20 June </a:t>
                      </a:r>
                      <a:r>
                        <a:rPr lang="en-US" sz="1400" b="1" spc="-5" dirty="0">
                          <a:solidFill>
                            <a:srgbClr val="005249"/>
                          </a:solidFill>
                          <a:effectLst/>
                        </a:rPr>
                        <a:t>2018, 2:00 CET / 14:00 CET (Europe)</a:t>
                      </a:r>
                      <a:endParaRPr lang="sv-SE" sz="1400" b="1" dirty="0">
                        <a:solidFill>
                          <a:srgbClr val="005249"/>
                        </a:solidFill>
                        <a:effectLst/>
                      </a:endParaRPr>
                    </a:p>
                    <a:p>
                      <a:pPr marL="64770" algn="l">
                        <a:spcBef>
                          <a:spcPts val="520"/>
                        </a:spcBef>
                        <a:spcAft>
                          <a:spcPts val="0"/>
                        </a:spcAft>
                      </a:pPr>
                      <a:r>
                        <a:rPr lang="en-US" sz="1400" b="1" dirty="0">
                          <a:solidFill>
                            <a:srgbClr val="005249"/>
                          </a:solidFill>
                          <a:effectLst/>
                        </a:rPr>
                        <a:t>20 June </a:t>
                      </a:r>
                      <a:r>
                        <a:rPr lang="en-US" sz="1400" b="1" spc="-5" dirty="0">
                          <a:solidFill>
                            <a:srgbClr val="005249"/>
                          </a:solidFill>
                          <a:effectLst/>
                        </a:rPr>
                        <a:t>2018, 16:00 CST (China)</a:t>
                      </a:r>
                      <a:endParaRPr lang="sv-SE" sz="1400" b="1" dirty="0">
                        <a:solidFill>
                          <a:srgbClr val="005249"/>
                        </a:solidFill>
                        <a:effectLst/>
                      </a:endParaRPr>
                    </a:p>
                    <a:p>
                      <a:pPr marL="64770" algn="l">
                        <a:spcBef>
                          <a:spcPts val="520"/>
                        </a:spcBef>
                        <a:spcAft>
                          <a:spcPts val="0"/>
                        </a:spcAft>
                      </a:pPr>
                      <a:r>
                        <a:rPr lang="en-US" sz="1400" b="1" dirty="0">
                          <a:solidFill>
                            <a:srgbClr val="005249"/>
                          </a:solidFill>
                          <a:effectLst/>
                        </a:rPr>
                        <a:t> </a:t>
                      </a:r>
                      <a:endParaRPr lang="sv-SE" sz="1400" b="1"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dirty="0">
                          <a:solidFill>
                            <a:srgbClr val="005249"/>
                          </a:solidFill>
                          <a:effectLst/>
                        </a:rPr>
                        <a:t>Submission deadline full proposals</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993342727"/>
                  </a:ext>
                </a:extLst>
              </a:tr>
              <a:tr h="309607">
                <a:tc>
                  <a:txBody>
                    <a:bodyPr/>
                    <a:lstStyle/>
                    <a:p>
                      <a:pPr marL="64770" algn="l">
                        <a:spcBef>
                          <a:spcPts val="520"/>
                        </a:spcBef>
                        <a:spcAft>
                          <a:spcPts val="0"/>
                        </a:spcAft>
                      </a:pPr>
                      <a:r>
                        <a:rPr lang="en-US" sz="1400" b="1">
                          <a:solidFill>
                            <a:srgbClr val="005249"/>
                          </a:solidFill>
                          <a:effectLst/>
                        </a:rPr>
                        <a:t>July</a:t>
                      </a:r>
                      <a:r>
                        <a:rPr lang="en-US" sz="1400" b="1" spc="-15">
                          <a:solidFill>
                            <a:srgbClr val="005249"/>
                          </a:solidFill>
                          <a:effectLst/>
                        </a:rPr>
                        <a:t> </a:t>
                      </a:r>
                      <a:r>
                        <a:rPr lang="en-US" sz="1400" b="1" spc="-5">
                          <a:solidFill>
                            <a:srgbClr val="005249"/>
                          </a:solidFill>
                          <a:effectLst/>
                        </a:rPr>
                        <a:t>2018</a:t>
                      </a:r>
                      <a:endParaRPr lang="sv-SE" sz="1400" b="1">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dirty="0">
                          <a:solidFill>
                            <a:srgbClr val="005249"/>
                          </a:solidFill>
                          <a:effectLst/>
                        </a:rPr>
                        <a:t>Eligibility</a:t>
                      </a:r>
                      <a:r>
                        <a:rPr lang="en-US" sz="1400" b="0" dirty="0">
                          <a:solidFill>
                            <a:srgbClr val="005249"/>
                          </a:solidFill>
                          <a:effectLst/>
                        </a:rPr>
                        <a:t> </a:t>
                      </a:r>
                      <a:r>
                        <a:rPr lang="en-US" sz="1400" b="0" spc="-5" dirty="0">
                          <a:solidFill>
                            <a:srgbClr val="005249"/>
                          </a:solidFill>
                          <a:effectLst/>
                        </a:rPr>
                        <a:t>check</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1631485593"/>
                  </a:ext>
                </a:extLst>
              </a:tr>
              <a:tr h="311064">
                <a:tc>
                  <a:txBody>
                    <a:bodyPr/>
                    <a:lstStyle/>
                    <a:p>
                      <a:pPr marL="64770" algn="l">
                        <a:spcBef>
                          <a:spcPts val="520"/>
                        </a:spcBef>
                        <a:spcAft>
                          <a:spcPts val="0"/>
                        </a:spcAft>
                      </a:pPr>
                      <a:r>
                        <a:rPr lang="en-US" sz="1400" b="1" spc="-5">
                          <a:solidFill>
                            <a:srgbClr val="005249"/>
                          </a:solidFill>
                          <a:effectLst/>
                        </a:rPr>
                        <a:t>August – October 2018</a:t>
                      </a:r>
                      <a:endParaRPr lang="sv-SE" sz="1400" b="1">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dirty="0">
                          <a:solidFill>
                            <a:srgbClr val="005249"/>
                          </a:solidFill>
                          <a:effectLst/>
                        </a:rPr>
                        <a:t>A</a:t>
                      </a:r>
                      <a:r>
                        <a:rPr lang="en-US" sz="1400" b="0" dirty="0">
                          <a:solidFill>
                            <a:srgbClr val="005249"/>
                          </a:solidFill>
                          <a:effectLst/>
                        </a:rPr>
                        <a:t>ssessment </a:t>
                      </a:r>
                      <a:r>
                        <a:rPr lang="en-US" sz="1400" b="0" spc="-5" dirty="0">
                          <a:solidFill>
                            <a:srgbClr val="005249"/>
                          </a:solidFill>
                          <a:effectLst/>
                        </a:rPr>
                        <a:t>full </a:t>
                      </a:r>
                      <a:r>
                        <a:rPr lang="en-US" sz="1400" b="0" spc="-10" dirty="0">
                          <a:solidFill>
                            <a:srgbClr val="005249"/>
                          </a:solidFill>
                          <a:effectLst/>
                        </a:rPr>
                        <a:t>proposals</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372930085"/>
                  </a:ext>
                </a:extLst>
              </a:tr>
              <a:tr h="614843">
                <a:tc>
                  <a:txBody>
                    <a:bodyPr/>
                    <a:lstStyle/>
                    <a:p>
                      <a:pPr marL="64770" algn="l">
                        <a:spcBef>
                          <a:spcPts val="520"/>
                        </a:spcBef>
                        <a:spcAft>
                          <a:spcPts val="0"/>
                        </a:spcAft>
                      </a:pPr>
                      <a:r>
                        <a:rPr lang="en-US" sz="1400" b="1" spc="-5" dirty="0">
                          <a:solidFill>
                            <a:srgbClr val="005249"/>
                          </a:solidFill>
                          <a:effectLst/>
                        </a:rPr>
                        <a:t>November 2018</a:t>
                      </a:r>
                      <a:endParaRPr lang="sv-SE" sz="1400" b="1"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dirty="0">
                          <a:solidFill>
                            <a:srgbClr val="005249"/>
                          </a:solidFill>
                          <a:effectLst/>
                        </a:rPr>
                        <a:t>Funding recommendations</a:t>
                      </a:r>
                      <a:endParaRPr lang="sv-SE" sz="1400" b="0" dirty="0">
                        <a:solidFill>
                          <a:srgbClr val="005249"/>
                        </a:solidFill>
                        <a:effectLst/>
                      </a:endParaRPr>
                    </a:p>
                    <a:p>
                      <a:pPr marL="66040" algn="l">
                        <a:spcBef>
                          <a:spcPts val="520"/>
                        </a:spcBef>
                        <a:spcAft>
                          <a:spcPts val="0"/>
                        </a:spcAft>
                      </a:pPr>
                      <a:r>
                        <a:rPr lang="en-US" sz="1400" b="0" spc="-5" dirty="0">
                          <a:solidFill>
                            <a:srgbClr val="005249"/>
                          </a:solidFill>
                          <a:effectLst/>
                        </a:rPr>
                        <a:t>National funding decisions</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2424145037"/>
                  </a:ext>
                </a:extLst>
              </a:tr>
              <a:tr h="578419">
                <a:tc>
                  <a:txBody>
                    <a:bodyPr/>
                    <a:lstStyle/>
                    <a:p>
                      <a:pPr marL="64770" algn="l">
                        <a:spcBef>
                          <a:spcPts val="520"/>
                        </a:spcBef>
                        <a:spcAft>
                          <a:spcPts val="0"/>
                        </a:spcAft>
                      </a:pPr>
                      <a:r>
                        <a:rPr lang="en-US" sz="1400" b="1" spc="-5">
                          <a:solidFill>
                            <a:srgbClr val="005249"/>
                          </a:solidFill>
                          <a:effectLst/>
                        </a:rPr>
                        <a:t>December</a:t>
                      </a:r>
                      <a:r>
                        <a:rPr lang="en-US" sz="1400" b="1">
                          <a:solidFill>
                            <a:srgbClr val="005249"/>
                          </a:solidFill>
                          <a:effectLst/>
                        </a:rPr>
                        <a:t> </a:t>
                      </a:r>
                      <a:r>
                        <a:rPr lang="en-US" sz="1400" b="1" spc="-5">
                          <a:solidFill>
                            <a:srgbClr val="005249"/>
                          </a:solidFill>
                          <a:effectLst/>
                        </a:rPr>
                        <a:t>2018</a:t>
                      </a:r>
                      <a:endParaRPr lang="sv-SE" sz="1400" b="1">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a:solidFill>
                            <a:srgbClr val="005249"/>
                          </a:solidFill>
                          <a:effectLst/>
                        </a:rPr>
                        <a:t>Grant negotiations completed</a:t>
                      </a:r>
                      <a:endParaRPr lang="sv-SE" sz="1400" b="0">
                        <a:solidFill>
                          <a:srgbClr val="005249"/>
                        </a:solidFill>
                        <a:effectLst/>
                      </a:endParaRPr>
                    </a:p>
                    <a:p>
                      <a:pPr marL="66040" algn="l">
                        <a:spcBef>
                          <a:spcPts val="520"/>
                        </a:spcBef>
                        <a:spcAft>
                          <a:spcPts val="0"/>
                        </a:spcAft>
                      </a:pPr>
                      <a:r>
                        <a:rPr lang="en-US" sz="1400" b="0" spc="-5">
                          <a:solidFill>
                            <a:srgbClr val="005249"/>
                          </a:solidFill>
                          <a:effectLst/>
                        </a:rPr>
                        <a:t>Successful proposals announced</a:t>
                      </a:r>
                      <a:endParaRPr lang="sv-SE" sz="1400" b="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1194632890"/>
                  </a:ext>
                </a:extLst>
              </a:tr>
              <a:tr h="645440">
                <a:tc>
                  <a:txBody>
                    <a:bodyPr/>
                    <a:lstStyle/>
                    <a:p>
                      <a:pPr marL="64770" algn="l">
                        <a:spcBef>
                          <a:spcPts val="520"/>
                        </a:spcBef>
                        <a:spcAft>
                          <a:spcPts val="0"/>
                        </a:spcAft>
                      </a:pPr>
                      <a:r>
                        <a:rPr lang="en-US" sz="1400" b="1" spc="-5" dirty="0">
                          <a:solidFill>
                            <a:srgbClr val="005249"/>
                          </a:solidFill>
                          <a:effectLst/>
                        </a:rPr>
                        <a:t>January-April 2019</a:t>
                      </a:r>
                      <a:endParaRPr lang="sv-SE" sz="1400" b="1" dirty="0">
                        <a:solidFill>
                          <a:srgbClr val="005249"/>
                        </a:solidFill>
                        <a:effectLst/>
                      </a:endParaRPr>
                    </a:p>
                    <a:p>
                      <a:pPr marL="64770" algn="l">
                        <a:spcBef>
                          <a:spcPts val="520"/>
                        </a:spcBef>
                        <a:spcAft>
                          <a:spcPts val="0"/>
                        </a:spcAft>
                      </a:pPr>
                      <a:r>
                        <a:rPr lang="en-US" sz="1400" b="1" spc="-5" dirty="0">
                          <a:solidFill>
                            <a:srgbClr val="005249"/>
                          </a:solidFill>
                          <a:effectLst/>
                        </a:rPr>
                        <a:t>1 March 2019</a:t>
                      </a:r>
                      <a:endParaRPr lang="sv-SE" sz="1400" b="1"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tc>
                  <a:txBody>
                    <a:bodyPr/>
                    <a:lstStyle/>
                    <a:p>
                      <a:pPr marL="66040" algn="l">
                        <a:spcBef>
                          <a:spcPts val="520"/>
                        </a:spcBef>
                        <a:spcAft>
                          <a:spcPts val="0"/>
                        </a:spcAft>
                      </a:pPr>
                      <a:r>
                        <a:rPr lang="en-US" sz="1400" b="0" spc="-5" dirty="0">
                          <a:solidFill>
                            <a:srgbClr val="005249"/>
                          </a:solidFill>
                          <a:effectLst/>
                        </a:rPr>
                        <a:t>Start of projects on European side</a:t>
                      </a:r>
                      <a:endParaRPr lang="sv-SE" sz="1400" b="0" dirty="0">
                        <a:solidFill>
                          <a:srgbClr val="005249"/>
                        </a:solidFill>
                        <a:effectLst/>
                      </a:endParaRPr>
                    </a:p>
                    <a:p>
                      <a:pPr marL="66040" algn="l">
                        <a:spcBef>
                          <a:spcPts val="520"/>
                        </a:spcBef>
                        <a:spcAft>
                          <a:spcPts val="0"/>
                        </a:spcAft>
                      </a:pPr>
                      <a:r>
                        <a:rPr lang="en-US" sz="1400" b="0" spc="-5" dirty="0">
                          <a:solidFill>
                            <a:srgbClr val="005249"/>
                          </a:solidFill>
                          <a:effectLst/>
                        </a:rPr>
                        <a:t>Start of projects on Chinese side</a:t>
                      </a:r>
                      <a:endParaRPr lang="sv-SE" sz="1400" b="0" dirty="0">
                        <a:solidFill>
                          <a:srgbClr val="005249"/>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72000" marR="72000" marT="72000" marB="72000">
                    <a:solidFill>
                      <a:srgbClr val="B7DBBD">
                        <a:alpha val="26000"/>
                      </a:srgbClr>
                    </a:solidFill>
                  </a:tcPr>
                </a:tc>
                <a:extLst>
                  <a:ext uri="{0D108BD9-81ED-4DB2-BD59-A6C34878D82A}">
                    <a16:rowId xmlns:a16="http://schemas.microsoft.com/office/drawing/2014/main" val="3517495451"/>
                  </a:ext>
                </a:extLst>
              </a:tr>
            </a:tbl>
          </a:graphicData>
        </a:graphic>
      </p:graphicFrame>
      <p:pic>
        <p:nvPicPr>
          <p:cNvPr id="5" name="Bild 4" descr="Varning">
            <a:extLst>
              <a:ext uri="{FF2B5EF4-FFF2-40B4-BE49-F238E27FC236}">
                <a16:creationId xmlns:a16="http://schemas.microsoft.com/office/drawing/2014/main" id="{2B0EBD8B-6AFD-4194-9888-743F360D8B8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1969" y="2027358"/>
            <a:ext cx="442668" cy="442668"/>
          </a:xfrm>
          <a:prstGeom prst="rect">
            <a:avLst/>
          </a:prstGeom>
        </p:spPr>
      </p:pic>
      <p:pic>
        <p:nvPicPr>
          <p:cNvPr id="7" name="Bild 6" descr="Hämta">
            <a:extLst>
              <a:ext uri="{FF2B5EF4-FFF2-40B4-BE49-F238E27FC236}">
                <a16:creationId xmlns:a16="http://schemas.microsoft.com/office/drawing/2014/main" id="{10D060B6-A95D-47F5-9BE5-615332D7A51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3550" y="2793293"/>
            <a:ext cx="559507" cy="559507"/>
          </a:xfrm>
          <a:prstGeom prst="rect">
            <a:avLst/>
          </a:prstGeom>
        </p:spPr>
      </p:pic>
      <p:pic>
        <p:nvPicPr>
          <p:cNvPr id="9" name="Bild 8" descr="Ström">
            <a:extLst>
              <a:ext uri="{FF2B5EF4-FFF2-40B4-BE49-F238E27FC236}">
                <a16:creationId xmlns:a16="http://schemas.microsoft.com/office/drawing/2014/main" id="{D336DFDF-B9D0-49B2-B541-F783DE8BE8B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969" y="1417638"/>
            <a:ext cx="442668" cy="442668"/>
          </a:xfrm>
          <a:prstGeom prst="rect">
            <a:avLst/>
          </a:prstGeom>
        </p:spPr>
      </p:pic>
      <p:pic>
        <p:nvPicPr>
          <p:cNvPr id="14" name="Bild 13" descr="Checklista">
            <a:extLst>
              <a:ext uri="{FF2B5EF4-FFF2-40B4-BE49-F238E27FC236}">
                <a16:creationId xmlns:a16="http://schemas.microsoft.com/office/drawing/2014/main" id="{09AC06C3-42BE-4823-9EEB-1944B2A0E56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3549" y="3726280"/>
            <a:ext cx="559507" cy="559507"/>
          </a:xfrm>
          <a:prstGeom prst="rect">
            <a:avLst/>
          </a:prstGeom>
        </p:spPr>
      </p:pic>
      <p:pic>
        <p:nvPicPr>
          <p:cNvPr id="16" name="Bild 15" descr="Raket">
            <a:extLst>
              <a:ext uri="{FF2B5EF4-FFF2-40B4-BE49-F238E27FC236}">
                <a16:creationId xmlns:a16="http://schemas.microsoft.com/office/drawing/2014/main" id="{353DB048-DA97-4A5D-96EC-800D8FB6E43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9947" y="5712716"/>
            <a:ext cx="559507" cy="559507"/>
          </a:xfrm>
          <a:prstGeom prst="rect">
            <a:avLst/>
          </a:prstGeom>
        </p:spPr>
      </p:pic>
      <p:pic>
        <p:nvPicPr>
          <p:cNvPr id="18" name="Bild 17" descr="Tummen upp">
            <a:extLst>
              <a:ext uri="{FF2B5EF4-FFF2-40B4-BE49-F238E27FC236}">
                <a16:creationId xmlns:a16="http://schemas.microsoft.com/office/drawing/2014/main" id="{3C1451CD-F054-4D17-B1C7-C0475334E74B}"/>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7015" y="4409045"/>
            <a:ext cx="445369" cy="445369"/>
          </a:xfrm>
          <a:prstGeom prst="rect">
            <a:avLst/>
          </a:prstGeom>
        </p:spPr>
      </p:pic>
      <p:pic>
        <p:nvPicPr>
          <p:cNvPr id="26" name="Bild 25" descr="Handskakning">
            <a:extLst>
              <a:ext uri="{FF2B5EF4-FFF2-40B4-BE49-F238E27FC236}">
                <a16:creationId xmlns:a16="http://schemas.microsoft.com/office/drawing/2014/main" id="{9A091EB7-EC21-4DF8-BFAE-F66C8FDF91E7}"/>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83549" y="5003812"/>
            <a:ext cx="585905" cy="585905"/>
          </a:xfrm>
          <a:prstGeom prst="rect">
            <a:avLst/>
          </a:prstGeom>
        </p:spPr>
      </p:pic>
    </p:spTree>
    <p:extLst>
      <p:ext uri="{BB962C8B-B14F-4D97-AF65-F5344CB8AC3E}">
        <p14:creationId xmlns:p14="http://schemas.microsoft.com/office/powerpoint/2010/main" val="240674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38B4C9-797A-4CCD-91B8-C840DC7383B5}"/>
              </a:ext>
            </a:extLst>
          </p:cNvPr>
          <p:cNvSpPr>
            <a:spLocks noGrp="1"/>
          </p:cNvSpPr>
          <p:nvPr>
            <p:ph type="title"/>
          </p:nvPr>
        </p:nvSpPr>
        <p:spPr/>
        <p:txBody>
          <a:bodyPr/>
          <a:lstStyle/>
          <a:p>
            <a:r>
              <a:rPr lang="sv-SE" dirty="0" err="1"/>
              <a:t>Overview</a:t>
            </a:r>
            <a:endParaRPr lang="sv-SE" dirty="0"/>
          </a:p>
        </p:txBody>
      </p:sp>
      <p:sp>
        <p:nvSpPr>
          <p:cNvPr id="3" name="Platshållare för innehåll 2">
            <a:extLst>
              <a:ext uri="{FF2B5EF4-FFF2-40B4-BE49-F238E27FC236}">
                <a16:creationId xmlns:a16="http://schemas.microsoft.com/office/drawing/2014/main" id="{150B0735-AD4A-4EC8-B762-39AAE44256D5}"/>
              </a:ext>
            </a:extLst>
          </p:cNvPr>
          <p:cNvSpPr>
            <a:spLocks noGrp="1"/>
          </p:cNvSpPr>
          <p:nvPr>
            <p:ph idx="1"/>
          </p:nvPr>
        </p:nvSpPr>
        <p:spPr>
          <a:xfrm>
            <a:off x="912283" y="1600201"/>
            <a:ext cx="9840598" cy="4525963"/>
          </a:xfrm>
        </p:spPr>
        <p:txBody>
          <a:bodyPr>
            <a:normAutofit/>
          </a:bodyPr>
          <a:lstStyle/>
          <a:p>
            <a:pPr>
              <a:lnSpc>
                <a:spcPct val="200000"/>
              </a:lnSpc>
            </a:pPr>
            <a:r>
              <a:rPr lang="en-US" dirty="0"/>
              <a:t>Established by		JPI Urban Europe and NSFC</a:t>
            </a:r>
          </a:p>
          <a:p>
            <a:pPr>
              <a:lnSpc>
                <a:spcPct val="200000"/>
              </a:lnSpc>
            </a:pPr>
            <a:r>
              <a:rPr lang="en-US" dirty="0"/>
              <a:t>Open 			31 January 2018</a:t>
            </a:r>
          </a:p>
          <a:p>
            <a:pPr>
              <a:lnSpc>
                <a:spcPct val="200000"/>
              </a:lnSpc>
            </a:pPr>
            <a:r>
              <a:rPr lang="en-US" dirty="0"/>
              <a:t>Application		</a:t>
            </a:r>
            <a:r>
              <a:rPr lang="sv-SE" dirty="0"/>
              <a:t>One-step</a:t>
            </a:r>
            <a:endParaRPr lang="en-US" dirty="0"/>
          </a:p>
          <a:p>
            <a:r>
              <a:rPr lang="en-US" dirty="0"/>
              <a:t>Call budget 		</a:t>
            </a:r>
            <a:r>
              <a:rPr lang="en-US" sz="1700" dirty="0"/>
              <a:t>9.35 M€ on the European side, across the</a:t>
            </a:r>
            <a:br>
              <a:rPr lang="en-US" sz="1700" dirty="0"/>
            </a:br>
            <a:r>
              <a:rPr lang="en-US" sz="1700" dirty="0"/>
              <a:t>			participating European funding agencies. 				</a:t>
            </a:r>
            <a:r>
              <a:rPr lang="en-GB" sz="1700" dirty="0"/>
              <a:t>NSFC will fund the Chinese part of all projects.</a:t>
            </a:r>
          </a:p>
          <a:p>
            <a:pPr>
              <a:lnSpc>
                <a:spcPct val="200000"/>
              </a:lnSpc>
            </a:pPr>
            <a:r>
              <a:rPr lang="en-US" dirty="0"/>
              <a:t>Countries		10</a:t>
            </a:r>
          </a:p>
          <a:p>
            <a:pPr marL="0" indent="0" algn="r">
              <a:lnSpc>
                <a:spcPct val="200000"/>
              </a:lnSpc>
              <a:buNone/>
            </a:pPr>
            <a:r>
              <a:rPr lang="en-US" dirty="0">
                <a:hlinkClick r:id="rId2"/>
              </a:rPr>
              <a:t>Detailed information</a:t>
            </a:r>
            <a:endParaRPr lang="sv-SE" dirty="0"/>
          </a:p>
        </p:txBody>
      </p:sp>
    </p:spTree>
    <p:extLst>
      <p:ext uri="{BB962C8B-B14F-4D97-AF65-F5344CB8AC3E}">
        <p14:creationId xmlns:p14="http://schemas.microsoft.com/office/powerpoint/2010/main" val="1724075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32F4F8-4D32-43EC-B014-0315A7DB376E}"/>
              </a:ext>
            </a:extLst>
          </p:cNvPr>
          <p:cNvSpPr>
            <a:spLocks noGrp="1"/>
          </p:cNvSpPr>
          <p:nvPr>
            <p:ph type="title"/>
          </p:nvPr>
        </p:nvSpPr>
        <p:spPr/>
        <p:txBody>
          <a:bodyPr/>
          <a:lstStyle/>
          <a:p>
            <a:r>
              <a:rPr lang="sv-SE" dirty="0" err="1"/>
              <a:t>Participating</a:t>
            </a:r>
            <a:r>
              <a:rPr lang="sv-SE" dirty="0"/>
              <a:t> </a:t>
            </a:r>
            <a:r>
              <a:rPr lang="sv-SE" dirty="0" err="1"/>
              <a:t>funding</a:t>
            </a:r>
            <a:r>
              <a:rPr lang="sv-SE" dirty="0"/>
              <a:t> </a:t>
            </a:r>
            <a:r>
              <a:rPr lang="sv-SE" dirty="0" err="1"/>
              <a:t>agencies</a:t>
            </a:r>
            <a:endParaRPr lang="sv-SE" dirty="0"/>
          </a:p>
        </p:txBody>
      </p:sp>
      <p:sp>
        <p:nvSpPr>
          <p:cNvPr id="3" name="Platshållare för innehåll 2">
            <a:extLst>
              <a:ext uri="{FF2B5EF4-FFF2-40B4-BE49-F238E27FC236}">
                <a16:creationId xmlns:a16="http://schemas.microsoft.com/office/drawing/2014/main" id="{30251C94-0990-4383-819B-9317C9595C20}"/>
              </a:ext>
            </a:extLst>
          </p:cNvPr>
          <p:cNvSpPr>
            <a:spLocks noGrp="1"/>
          </p:cNvSpPr>
          <p:nvPr>
            <p:ph idx="1"/>
          </p:nvPr>
        </p:nvSpPr>
        <p:spPr>
          <a:xfrm>
            <a:off x="912283" y="1889185"/>
            <a:ext cx="9840598" cy="4236979"/>
          </a:xfrm>
        </p:spPr>
        <p:txBody>
          <a:bodyPr>
            <a:normAutofit/>
          </a:bodyPr>
          <a:lstStyle/>
          <a:p>
            <a:pPr marL="0" indent="0">
              <a:lnSpc>
                <a:spcPct val="150000"/>
              </a:lnSpc>
              <a:buNone/>
            </a:pPr>
            <a:r>
              <a:rPr lang="en-US" sz="2200" b="1" baseline="30000" dirty="0"/>
              <a:t>China</a:t>
            </a:r>
            <a:r>
              <a:rPr lang="en-US" sz="2200" baseline="30000" dirty="0"/>
              <a:t>  		National Natural Science Foundation of China (NSFC)</a:t>
            </a:r>
          </a:p>
          <a:p>
            <a:pPr marL="0" indent="0">
              <a:lnSpc>
                <a:spcPct val="150000"/>
              </a:lnSpc>
              <a:buNone/>
            </a:pPr>
            <a:r>
              <a:rPr lang="en-US" sz="2200" b="1" baseline="30000" dirty="0"/>
              <a:t>Austria</a:t>
            </a:r>
            <a:r>
              <a:rPr lang="en-US" sz="2200" baseline="30000" dirty="0"/>
              <a:t> 		Austrian Research Promotion Agency (FFG)</a:t>
            </a:r>
          </a:p>
          <a:p>
            <a:pPr marL="0" indent="0">
              <a:lnSpc>
                <a:spcPct val="150000"/>
              </a:lnSpc>
              <a:buNone/>
            </a:pPr>
            <a:r>
              <a:rPr lang="fr-FR" sz="2200" b="1" baseline="30000" dirty="0"/>
              <a:t>Belgium</a:t>
            </a:r>
            <a:r>
              <a:rPr lang="fr-FR" sz="2200" baseline="30000" dirty="0"/>
              <a:t> 		Fonds de la Recherche Scientifique (F.R.S.-FNRS)</a:t>
            </a:r>
          </a:p>
          <a:p>
            <a:pPr marL="0" indent="0">
              <a:lnSpc>
                <a:spcPct val="150000"/>
              </a:lnSpc>
              <a:buNone/>
            </a:pPr>
            <a:r>
              <a:rPr lang="fr-FR" sz="2200" b="1" baseline="30000" dirty="0"/>
              <a:t>France </a:t>
            </a:r>
            <a:r>
              <a:rPr lang="fr-FR" sz="2200" baseline="30000" dirty="0"/>
              <a:t>		L’Agence nationale de la recherché (ANR)</a:t>
            </a:r>
          </a:p>
          <a:p>
            <a:pPr marL="0" indent="0">
              <a:lnSpc>
                <a:spcPct val="150000"/>
              </a:lnSpc>
              <a:buNone/>
            </a:pPr>
            <a:r>
              <a:rPr lang="en-US" sz="2200" b="1" baseline="30000" dirty="0"/>
              <a:t>Latvia </a:t>
            </a:r>
            <a:r>
              <a:rPr lang="en-US" sz="2200" baseline="30000" dirty="0"/>
              <a:t>		Ministry of Education and Science (IZM)</a:t>
            </a:r>
          </a:p>
          <a:p>
            <a:pPr marL="0" indent="0">
              <a:lnSpc>
                <a:spcPct val="150000"/>
              </a:lnSpc>
              <a:buNone/>
            </a:pPr>
            <a:r>
              <a:rPr lang="en-US" sz="2200" b="1" baseline="30000" dirty="0"/>
              <a:t>The Netherlands </a:t>
            </a:r>
            <a:r>
              <a:rPr lang="en-US" sz="2200" baseline="30000" dirty="0"/>
              <a:t>	Netherlands </a:t>
            </a:r>
            <a:r>
              <a:rPr lang="en-US" sz="2200" baseline="30000" dirty="0" err="1"/>
              <a:t>Organisation</a:t>
            </a:r>
            <a:r>
              <a:rPr lang="en-US" sz="2200" baseline="30000" dirty="0"/>
              <a:t> for Scientific Research (NWO)</a:t>
            </a:r>
          </a:p>
          <a:p>
            <a:pPr marL="0" indent="0">
              <a:lnSpc>
                <a:spcPct val="150000"/>
              </a:lnSpc>
              <a:buNone/>
            </a:pPr>
            <a:r>
              <a:rPr lang="en-US" sz="2200" b="1" baseline="30000" dirty="0"/>
              <a:t>Norway 	</a:t>
            </a:r>
            <a:r>
              <a:rPr lang="en-US" sz="2200" baseline="30000" dirty="0"/>
              <a:t>	The Research Council of Norway (RCN)</a:t>
            </a:r>
          </a:p>
          <a:p>
            <a:pPr marL="0" indent="0">
              <a:lnSpc>
                <a:spcPct val="150000"/>
              </a:lnSpc>
              <a:buNone/>
            </a:pPr>
            <a:r>
              <a:rPr lang="fr-FR" sz="2200" b="1" baseline="30000" dirty="0"/>
              <a:t>Poland </a:t>
            </a:r>
            <a:r>
              <a:rPr lang="fr-FR" sz="2200" baseline="30000" dirty="0"/>
              <a:t>		National Science Centre (NCN)</a:t>
            </a:r>
          </a:p>
          <a:p>
            <a:pPr marL="0" indent="0">
              <a:lnSpc>
                <a:spcPct val="150000"/>
              </a:lnSpc>
              <a:buNone/>
            </a:pPr>
            <a:r>
              <a:rPr lang="en-US" sz="2200" b="1" baseline="30000" dirty="0"/>
              <a:t>Sweden 	</a:t>
            </a:r>
            <a:r>
              <a:rPr lang="en-US" sz="2200" baseline="30000" dirty="0"/>
              <a:t>	Swedish Energy Agency (SWEA)</a:t>
            </a:r>
          </a:p>
          <a:p>
            <a:pPr marL="0" indent="0">
              <a:lnSpc>
                <a:spcPct val="150000"/>
              </a:lnSpc>
              <a:buNone/>
            </a:pPr>
            <a:r>
              <a:rPr lang="en-US" sz="2200" b="1" baseline="30000" dirty="0"/>
              <a:t>United Kingdom</a:t>
            </a:r>
            <a:r>
              <a:rPr lang="en-US" sz="2200" baseline="30000" dirty="0"/>
              <a:t> 	Economic and Social Research Council (ESRC)</a:t>
            </a:r>
          </a:p>
          <a:p>
            <a:pPr marL="0" indent="0">
              <a:lnSpc>
                <a:spcPct val="150000"/>
              </a:lnSpc>
              <a:buNone/>
            </a:pPr>
            <a:endParaRPr lang="en-US" sz="2200" baseline="30000" dirty="0"/>
          </a:p>
        </p:txBody>
      </p:sp>
    </p:spTree>
    <p:extLst>
      <p:ext uri="{BB962C8B-B14F-4D97-AF65-F5344CB8AC3E}">
        <p14:creationId xmlns:p14="http://schemas.microsoft.com/office/powerpoint/2010/main" val="1079334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BBFAEE-3045-4904-A8FE-D0A5DF225B46}"/>
              </a:ext>
            </a:extLst>
          </p:cNvPr>
          <p:cNvSpPr>
            <a:spLocks noGrp="1"/>
          </p:cNvSpPr>
          <p:nvPr>
            <p:ph type="title"/>
          </p:nvPr>
        </p:nvSpPr>
        <p:spPr/>
        <p:txBody>
          <a:bodyPr/>
          <a:lstStyle/>
          <a:p>
            <a:r>
              <a:rPr lang="sv-SE" altLang="sv-SE" dirty="0" err="1"/>
              <a:t>More</a:t>
            </a:r>
            <a:r>
              <a:rPr lang="sv-SE" altLang="sv-SE" dirty="0"/>
              <a:t> information: The call </a:t>
            </a:r>
            <a:r>
              <a:rPr lang="sv-SE" altLang="sv-SE" dirty="0" err="1"/>
              <a:t>secretariat</a:t>
            </a:r>
            <a:endParaRPr lang="sv-SE" dirty="0"/>
          </a:p>
        </p:txBody>
      </p:sp>
      <p:sp>
        <p:nvSpPr>
          <p:cNvPr id="5" name="Rektangel 4">
            <a:extLst>
              <a:ext uri="{FF2B5EF4-FFF2-40B4-BE49-F238E27FC236}">
                <a16:creationId xmlns:a16="http://schemas.microsoft.com/office/drawing/2014/main" id="{C43E74C9-6065-4BDF-9974-DA616CA85D8D}"/>
              </a:ext>
            </a:extLst>
          </p:cNvPr>
          <p:cNvSpPr/>
          <p:nvPr/>
        </p:nvSpPr>
        <p:spPr>
          <a:xfrm>
            <a:off x="3438824" y="4801882"/>
            <a:ext cx="7892133" cy="707886"/>
          </a:xfrm>
          <a:prstGeom prst="rect">
            <a:avLst/>
          </a:prstGeom>
        </p:spPr>
        <p:txBody>
          <a:bodyPr wrap="square">
            <a:spAutoFit/>
          </a:bodyPr>
          <a:lstStyle/>
          <a:p>
            <a:pPr marL="285750"/>
            <a:r>
              <a:rPr lang="en-US" sz="2000" dirty="0">
                <a:latin typeface="Arial" panose="020B0604020202020204" pitchFamily="34" charset="0"/>
                <a:cs typeface="Arial" panose="020B0604020202020204" pitchFamily="34" charset="0"/>
                <a:hlinkClick r:id="rId2"/>
              </a:rPr>
              <a:t>The call page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hlinkClick r:id="rId3"/>
              </a:rPr>
              <a:t>List of national contact points</a:t>
            </a:r>
            <a:endParaRPr lang="en-US" sz="2000" dirty="0">
              <a:latin typeface="Arial" panose="020B0604020202020204" pitchFamily="34" charset="0"/>
              <a:cs typeface="Arial" panose="020B0604020202020204" pitchFamily="34" charset="0"/>
            </a:endParaRPr>
          </a:p>
        </p:txBody>
      </p:sp>
      <p:sp>
        <p:nvSpPr>
          <p:cNvPr id="6" name="textruta 5">
            <a:extLst>
              <a:ext uri="{FF2B5EF4-FFF2-40B4-BE49-F238E27FC236}">
                <a16:creationId xmlns:a16="http://schemas.microsoft.com/office/drawing/2014/main" id="{283E5CDB-4DFE-4937-8620-6508FB18B768}"/>
              </a:ext>
            </a:extLst>
          </p:cNvPr>
          <p:cNvSpPr txBox="1"/>
          <p:nvPr/>
        </p:nvSpPr>
        <p:spPr>
          <a:xfrm>
            <a:off x="3674723" y="1768197"/>
            <a:ext cx="4017906" cy="1477328"/>
          </a:xfrm>
          <a:prstGeom prst="rect">
            <a:avLst/>
          </a:prstGeom>
          <a:noFill/>
        </p:spPr>
        <p:txBody>
          <a:bodyPr wrap="square" rtlCol="0">
            <a:spAutoFit/>
          </a:bodyPr>
          <a:lstStyle/>
          <a:p>
            <a:r>
              <a:rPr lang="en-US" b="1" dirty="0"/>
              <a:t>Berry Bonenkamp</a:t>
            </a:r>
          </a:p>
          <a:p>
            <a:r>
              <a:rPr lang="en-US" b="1" dirty="0"/>
              <a:t>NWO (Europe)</a:t>
            </a:r>
          </a:p>
          <a:p>
            <a:r>
              <a:rPr lang="en-US" dirty="0"/>
              <a:t>E-mail: </a:t>
            </a:r>
            <a:r>
              <a:rPr lang="en-US" dirty="0">
                <a:hlinkClick r:id="rId4"/>
              </a:rPr>
              <a:t>b.bonenkamp@nwo.nl</a:t>
            </a:r>
            <a:endParaRPr lang="sv-SE" dirty="0"/>
          </a:p>
          <a:p>
            <a:r>
              <a:rPr lang="en-US" dirty="0"/>
              <a:t>Tel. +31 70 34 94 416 </a:t>
            </a:r>
          </a:p>
          <a:p>
            <a:endParaRPr lang="en-US" dirty="0"/>
          </a:p>
        </p:txBody>
      </p:sp>
      <p:sp>
        <p:nvSpPr>
          <p:cNvPr id="8" name="textruta 7">
            <a:extLst>
              <a:ext uri="{FF2B5EF4-FFF2-40B4-BE49-F238E27FC236}">
                <a16:creationId xmlns:a16="http://schemas.microsoft.com/office/drawing/2014/main" id="{EC133CF1-5FD4-4187-AF54-1001F47E3698}"/>
              </a:ext>
            </a:extLst>
          </p:cNvPr>
          <p:cNvSpPr txBox="1"/>
          <p:nvPr/>
        </p:nvSpPr>
        <p:spPr>
          <a:xfrm>
            <a:off x="7451665" y="1768197"/>
            <a:ext cx="4285307" cy="1200329"/>
          </a:xfrm>
          <a:prstGeom prst="rect">
            <a:avLst/>
          </a:prstGeom>
          <a:noFill/>
        </p:spPr>
        <p:txBody>
          <a:bodyPr wrap="square" rtlCol="0">
            <a:spAutoFit/>
          </a:bodyPr>
          <a:lstStyle/>
          <a:p>
            <a:r>
              <a:rPr lang="en-US" b="1" dirty="0"/>
              <a:t>LI </a:t>
            </a:r>
            <a:r>
              <a:rPr lang="en-US" b="1" dirty="0" err="1"/>
              <a:t>Wencong</a:t>
            </a:r>
            <a:endParaRPr lang="en-US" b="1" dirty="0"/>
          </a:p>
          <a:p>
            <a:r>
              <a:rPr lang="en-US" b="1" dirty="0"/>
              <a:t>NSFC (China)</a:t>
            </a:r>
          </a:p>
          <a:p>
            <a:r>
              <a:rPr lang="en-US" dirty="0"/>
              <a:t>E-mail: </a:t>
            </a:r>
            <a:r>
              <a:rPr lang="en-US" dirty="0">
                <a:hlinkClick r:id="rId5"/>
              </a:rPr>
              <a:t>liwc@nsfc.gov.cn</a:t>
            </a:r>
            <a:endParaRPr lang="en-US" dirty="0"/>
          </a:p>
          <a:p>
            <a:r>
              <a:rPr lang="en-US" dirty="0"/>
              <a:t>Tel. +86 10 6232 7014</a:t>
            </a:r>
          </a:p>
        </p:txBody>
      </p:sp>
      <p:pic>
        <p:nvPicPr>
          <p:cNvPr id="11" name="Bild 10" descr="Chatt">
            <a:extLst>
              <a:ext uri="{FF2B5EF4-FFF2-40B4-BE49-F238E27FC236}">
                <a16:creationId xmlns:a16="http://schemas.microsoft.com/office/drawing/2014/main" id="{4A3A37D3-E1F3-4EC1-B99A-3E6033DA2C2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066479" y="1575233"/>
            <a:ext cx="1261508" cy="1261508"/>
          </a:xfrm>
          <a:prstGeom prst="rect">
            <a:avLst/>
          </a:prstGeom>
        </p:spPr>
      </p:pic>
      <p:pic>
        <p:nvPicPr>
          <p:cNvPr id="16" name="Bild 15" descr="Smartphone">
            <a:extLst>
              <a:ext uri="{FF2B5EF4-FFF2-40B4-BE49-F238E27FC236}">
                <a16:creationId xmlns:a16="http://schemas.microsoft.com/office/drawing/2014/main" id="{FB936A59-7261-40B1-ADF1-DC8A237FC29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12591" y="5803336"/>
            <a:ext cx="776851" cy="776851"/>
          </a:xfrm>
          <a:prstGeom prst="rect">
            <a:avLst/>
          </a:prstGeom>
        </p:spPr>
      </p:pic>
      <p:sp>
        <p:nvSpPr>
          <p:cNvPr id="19" name="Rektangel 18">
            <a:extLst>
              <a:ext uri="{FF2B5EF4-FFF2-40B4-BE49-F238E27FC236}">
                <a16:creationId xmlns:a16="http://schemas.microsoft.com/office/drawing/2014/main" id="{574917F7-7822-4819-91BF-23E4E36E7486}"/>
              </a:ext>
            </a:extLst>
          </p:cNvPr>
          <p:cNvSpPr/>
          <p:nvPr/>
        </p:nvSpPr>
        <p:spPr>
          <a:xfrm>
            <a:off x="3378063" y="5991707"/>
            <a:ext cx="7174466" cy="400110"/>
          </a:xfrm>
          <a:prstGeom prst="rect">
            <a:avLst/>
          </a:prstGeom>
        </p:spPr>
        <p:txBody>
          <a:bodyPr wrap="square">
            <a:spAutoFit/>
          </a:bodyPr>
          <a:lstStyle/>
          <a:p>
            <a:pPr marL="285750"/>
            <a:r>
              <a:rPr lang="en-US" sz="2000" dirty="0">
                <a:latin typeface="Arial" panose="020B0604020202020204" pitchFamily="34" charset="0"/>
                <a:cs typeface="Arial" panose="020B0604020202020204" pitchFamily="34" charset="0"/>
                <a:hlinkClick r:id="rId10"/>
              </a:rPr>
              <a:t>jpi-urbaneurope.eu</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11"/>
              </a:rPr>
              <a:t>www.nsfc.gov.cn</a:t>
            </a:r>
            <a:endParaRPr lang="sv-SE" sz="2000" dirty="0"/>
          </a:p>
        </p:txBody>
      </p:sp>
      <p:sp>
        <p:nvSpPr>
          <p:cNvPr id="3" name="textruta 2">
            <a:extLst>
              <a:ext uri="{FF2B5EF4-FFF2-40B4-BE49-F238E27FC236}">
                <a16:creationId xmlns:a16="http://schemas.microsoft.com/office/drawing/2014/main" id="{4820E133-5BE8-428C-8D53-27F7CEE28D18}"/>
              </a:ext>
            </a:extLst>
          </p:cNvPr>
          <p:cNvSpPr txBox="1"/>
          <p:nvPr/>
        </p:nvSpPr>
        <p:spPr>
          <a:xfrm>
            <a:off x="3674723" y="3298170"/>
            <a:ext cx="3428041" cy="1200329"/>
          </a:xfrm>
          <a:prstGeom prst="rect">
            <a:avLst/>
          </a:prstGeom>
          <a:noFill/>
        </p:spPr>
        <p:txBody>
          <a:bodyPr wrap="square" rtlCol="0">
            <a:spAutoFit/>
          </a:bodyPr>
          <a:lstStyle/>
          <a:p>
            <a:r>
              <a:rPr lang="en-US" b="1" dirty="0"/>
              <a:t>Carolien Maas-van der Geest</a:t>
            </a:r>
          </a:p>
          <a:p>
            <a:r>
              <a:rPr lang="en-US" b="1" dirty="0"/>
              <a:t>NWO (Europe)</a:t>
            </a:r>
          </a:p>
          <a:p>
            <a:r>
              <a:rPr lang="en-US" dirty="0"/>
              <a:t>E-mail: c.maas@nwo.nl</a:t>
            </a:r>
          </a:p>
          <a:p>
            <a:r>
              <a:rPr lang="en-US" dirty="0"/>
              <a:t>Telephone: +31 70 34 40 511</a:t>
            </a:r>
            <a:endParaRPr lang="sv-SE" dirty="0"/>
          </a:p>
        </p:txBody>
      </p:sp>
    </p:spTree>
    <p:extLst>
      <p:ext uri="{BB962C8B-B14F-4D97-AF65-F5344CB8AC3E}">
        <p14:creationId xmlns:p14="http://schemas.microsoft.com/office/powerpoint/2010/main" val="310511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E309F5-9B0C-4450-AE4A-5D763EA69C35}"/>
              </a:ext>
            </a:extLst>
          </p:cNvPr>
          <p:cNvSpPr>
            <a:spLocks noGrp="1"/>
          </p:cNvSpPr>
          <p:nvPr>
            <p:ph type="ctrTitle"/>
          </p:nvPr>
        </p:nvSpPr>
        <p:spPr/>
        <p:txBody>
          <a:bodyPr/>
          <a:lstStyle/>
          <a:p>
            <a:r>
              <a:rPr lang="sv-SE" dirty="0" err="1"/>
              <a:t>Background</a:t>
            </a:r>
            <a:endParaRPr lang="sv-SE" dirty="0"/>
          </a:p>
        </p:txBody>
      </p:sp>
      <p:sp>
        <p:nvSpPr>
          <p:cNvPr id="5" name="Underrubrik 4">
            <a:extLst>
              <a:ext uri="{FF2B5EF4-FFF2-40B4-BE49-F238E27FC236}">
                <a16:creationId xmlns:a16="http://schemas.microsoft.com/office/drawing/2014/main" id="{03E7A5B9-5B40-498E-BED6-667C8755DFB4}"/>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79900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7445E2-9E49-4E55-AE8B-900148C3AB89}"/>
              </a:ext>
            </a:extLst>
          </p:cNvPr>
          <p:cNvSpPr>
            <a:spLocks noGrp="1"/>
          </p:cNvSpPr>
          <p:nvPr>
            <p:ph type="title"/>
          </p:nvPr>
        </p:nvSpPr>
        <p:spPr/>
        <p:txBody>
          <a:bodyPr/>
          <a:lstStyle/>
          <a:p>
            <a:r>
              <a:rPr lang="en-US" dirty="0"/>
              <a:t>NSFC – National Natural Science Foundation of China</a:t>
            </a:r>
            <a:endParaRPr lang="sv-SE" dirty="0"/>
          </a:p>
        </p:txBody>
      </p:sp>
      <p:sp>
        <p:nvSpPr>
          <p:cNvPr id="3" name="Platshållare för innehåll 2">
            <a:extLst>
              <a:ext uri="{FF2B5EF4-FFF2-40B4-BE49-F238E27FC236}">
                <a16:creationId xmlns:a16="http://schemas.microsoft.com/office/drawing/2014/main" id="{A7AC06F7-5E1C-49BE-9872-639A3ABFF7D0}"/>
              </a:ext>
            </a:extLst>
          </p:cNvPr>
          <p:cNvSpPr>
            <a:spLocks noGrp="1"/>
          </p:cNvSpPr>
          <p:nvPr>
            <p:ph idx="1"/>
          </p:nvPr>
        </p:nvSpPr>
        <p:spPr>
          <a:xfrm>
            <a:off x="912283" y="1600201"/>
            <a:ext cx="7889972" cy="4525963"/>
          </a:xfrm>
        </p:spPr>
        <p:txBody>
          <a:bodyPr/>
          <a:lstStyle/>
          <a:p>
            <a:r>
              <a:rPr lang="en-US" dirty="0"/>
              <a:t>NSFC was created in 1986 for the management of the National Natural Science Fund</a:t>
            </a:r>
          </a:p>
          <a:p>
            <a:pPr marL="0" indent="0">
              <a:buNone/>
            </a:pPr>
            <a:endParaRPr lang="en-US" dirty="0"/>
          </a:p>
          <a:p>
            <a:r>
              <a:rPr lang="en-US" dirty="0"/>
              <a:t>Aimed at promoting and financing basic research and applied research in China</a:t>
            </a:r>
          </a:p>
        </p:txBody>
      </p:sp>
      <p:pic>
        <p:nvPicPr>
          <p:cNvPr id="5" name="Bildobjekt 4">
            <a:extLst>
              <a:ext uri="{FF2B5EF4-FFF2-40B4-BE49-F238E27FC236}">
                <a16:creationId xmlns:a16="http://schemas.microsoft.com/office/drawing/2014/main" id="{5F0A105B-1F0A-417F-9467-004FDC5BDE2F}"/>
              </a:ext>
            </a:extLst>
          </p:cNvPr>
          <p:cNvPicPr>
            <a:picLocks noChangeAspect="1"/>
          </p:cNvPicPr>
          <p:nvPr/>
        </p:nvPicPr>
        <p:blipFill rotWithShape="1">
          <a:blip r:embed="rId2"/>
          <a:srcRect t="9560" r="68489" b="9539"/>
          <a:stretch/>
        </p:blipFill>
        <p:spPr>
          <a:xfrm>
            <a:off x="9840978" y="1889049"/>
            <a:ext cx="1642041" cy="1263000"/>
          </a:xfrm>
          <a:prstGeom prst="rect">
            <a:avLst/>
          </a:prstGeom>
        </p:spPr>
      </p:pic>
    </p:spTree>
    <p:extLst>
      <p:ext uri="{BB962C8B-B14F-4D97-AF65-F5344CB8AC3E}">
        <p14:creationId xmlns:p14="http://schemas.microsoft.com/office/powerpoint/2010/main" val="402777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FAFFE7-5BB7-40A4-98AA-B40311CAEDF3}"/>
              </a:ext>
            </a:extLst>
          </p:cNvPr>
          <p:cNvSpPr>
            <a:spLocks noGrp="1"/>
          </p:cNvSpPr>
          <p:nvPr>
            <p:ph type="title"/>
          </p:nvPr>
        </p:nvSpPr>
        <p:spPr/>
        <p:txBody>
          <a:bodyPr/>
          <a:lstStyle/>
          <a:p>
            <a:r>
              <a:rPr lang="en-US" dirty="0"/>
              <a:t>JPI Urban Europe</a:t>
            </a:r>
            <a:endParaRPr lang="sv-SE" dirty="0"/>
          </a:p>
        </p:txBody>
      </p:sp>
      <p:sp>
        <p:nvSpPr>
          <p:cNvPr id="3" name="Platshållare för innehåll 2">
            <a:extLst>
              <a:ext uri="{FF2B5EF4-FFF2-40B4-BE49-F238E27FC236}">
                <a16:creationId xmlns:a16="http://schemas.microsoft.com/office/drawing/2014/main" id="{A773F7DD-5A1B-4646-9717-5E785EC50EE4}"/>
              </a:ext>
            </a:extLst>
          </p:cNvPr>
          <p:cNvSpPr>
            <a:spLocks noGrp="1"/>
          </p:cNvSpPr>
          <p:nvPr>
            <p:ph idx="1"/>
          </p:nvPr>
        </p:nvSpPr>
        <p:spPr>
          <a:xfrm>
            <a:off x="912283" y="1600201"/>
            <a:ext cx="8130117" cy="4525963"/>
          </a:xfrm>
        </p:spPr>
        <p:txBody>
          <a:bodyPr>
            <a:normAutofit/>
          </a:bodyPr>
          <a:lstStyle/>
          <a:p>
            <a:r>
              <a:rPr lang="en-US" dirty="0"/>
              <a:t>JPI Urban Europe was created in 2010 to address the global urban challenges of today, with the ambition to develop a European research and innovation hub on urban matters and create European solutions by means of coordinated research.</a:t>
            </a:r>
          </a:p>
          <a:p>
            <a:endParaRPr lang="en-US" dirty="0"/>
          </a:p>
          <a:p>
            <a:r>
              <a:rPr lang="en-US" dirty="0"/>
              <a:t>JPI Urban Europe responds to the urgent need for ambitious, sustained and truly inter- and transdisciplinary research to radically improve our understanding of how socially, economically and environmentally sustainable our urban areas are</a:t>
            </a:r>
          </a:p>
          <a:p>
            <a:endParaRPr lang="en-US" dirty="0"/>
          </a:p>
          <a:p>
            <a:r>
              <a:rPr lang="sv-SE" dirty="0"/>
              <a:t>JPI Urban Europe has 14 </a:t>
            </a:r>
            <a:r>
              <a:rPr lang="sv-SE" dirty="0" err="1"/>
              <a:t>members</a:t>
            </a:r>
            <a:r>
              <a:rPr lang="sv-SE" dirty="0"/>
              <a:t> and 6 </a:t>
            </a:r>
            <a:r>
              <a:rPr lang="sv-SE" dirty="0" err="1"/>
              <a:t>observers</a:t>
            </a:r>
            <a:r>
              <a:rPr lang="sv-SE" dirty="0"/>
              <a:t>. </a:t>
            </a:r>
            <a:r>
              <a:rPr lang="sv-SE" dirty="0" err="1"/>
              <a:t>More</a:t>
            </a:r>
            <a:r>
              <a:rPr lang="sv-SE" dirty="0"/>
              <a:t> </a:t>
            </a:r>
            <a:r>
              <a:rPr lang="sv-SE" dirty="0" err="1"/>
              <a:t>countries</a:t>
            </a:r>
            <a:r>
              <a:rPr lang="sv-SE" dirty="0"/>
              <a:t> </a:t>
            </a:r>
            <a:r>
              <a:rPr lang="sv-SE" dirty="0" err="1"/>
              <a:t>are</a:t>
            </a:r>
            <a:r>
              <a:rPr lang="sv-SE" dirty="0"/>
              <a:t> </a:t>
            </a:r>
            <a:r>
              <a:rPr lang="sv-SE" dirty="0" err="1"/>
              <a:t>involved</a:t>
            </a:r>
            <a:r>
              <a:rPr lang="sv-SE" dirty="0"/>
              <a:t> in </a:t>
            </a:r>
            <a:r>
              <a:rPr lang="sv-SE" dirty="0" err="1"/>
              <a:t>specific</a:t>
            </a:r>
            <a:r>
              <a:rPr lang="sv-SE" dirty="0"/>
              <a:t> JPI Urban Europe </a:t>
            </a:r>
            <a:r>
              <a:rPr lang="sv-SE" dirty="0" err="1"/>
              <a:t>activities</a:t>
            </a:r>
            <a:r>
              <a:rPr lang="sv-SE" dirty="0"/>
              <a:t>.</a:t>
            </a:r>
            <a:endParaRPr lang="en-US" dirty="0"/>
          </a:p>
        </p:txBody>
      </p:sp>
      <p:pic>
        <p:nvPicPr>
          <p:cNvPr id="4" name="Bildobjekt 3">
            <a:extLst>
              <a:ext uri="{FF2B5EF4-FFF2-40B4-BE49-F238E27FC236}">
                <a16:creationId xmlns:a16="http://schemas.microsoft.com/office/drawing/2014/main" id="{C06EE737-5A08-4B6B-9B7A-E7BEA6B444D3}"/>
              </a:ext>
            </a:extLst>
          </p:cNvPr>
          <p:cNvPicPr>
            <a:picLocks noChangeAspect="1"/>
          </p:cNvPicPr>
          <p:nvPr/>
        </p:nvPicPr>
        <p:blipFill rotWithShape="1">
          <a:blip r:embed="rId2"/>
          <a:srcRect l="36334" t="9560" b="11002"/>
          <a:stretch/>
        </p:blipFill>
        <p:spPr>
          <a:xfrm>
            <a:off x="9347199" y="1949295"/>
            <a:ext cx="2527677" cy="944864"/>
          </a:xfrm>
          <a:prstGeom prst="rect">
            <a:avLst/>
          </a:prstGeom>
        </p:spPr>
      </p:pic>
    </p:spTree>
    <p:extLst>
      <p:ext uri="{BB962C8B-B14F-4D97-AF65-F5344CB8AC3E}">
        <p14:creationId xmlns:p14="http://schemas.microsoft.com/office/powerpoint/2010/main" val="111292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CF1A92-11C7-48CD-8577-7A89A82E876E}"/>
              </a:ext>
            </a:extLst>
          </p:cNvPr>
          <p:cNvSpPr>
            <a:spLocks noGrp="1"/>
          </p:cNvSpPr>
          <p:nvPr>
            <p:ph type="ctrTitle"/>
          </p:nvPr>
        </p:nvSpPr>
        <p:spPr/>
        <p:txBody>
          <a:bodyPr/>
          <a:lstStyle/>
          <a:p>
            <a:r>
              <a:rPr lang="sv-SE" dirty="0"/>
              <a:t>The call</a:t>
            </a:r>
          </a:p>
        </p:txBody>
      </p:sp>
      <p:sp>
        <p:nvSpPr>
          <p:cNvPr id="3" name="Underrubrik 2">
            <a:extLst>
              <a:ext uri="{FF2B5EF4-FFF2-40B4-BE49-F238E27FC236}">
                <a16:creationId xmlns:a16="http://schemas.microsoft.com/office/drawing/2014/main" id="{1B4A76BC-1964-4FF4-9525-9194E45BFBC1}"/>
              </a:ext>
            </a:extLst>
          </p:cNvPr>
          <p:cNvSpPr>
            <a:spLocks noGrp="1"/>
          </p:cNvSpPr>
          <p:nvPr>
            <p:ph type="subTitle" idx="1"/>
          </p:nvPr>
        </p:nvSpPr>
        <p:spPr/>
        <p:txBody>
          <a:bodyPr/>
          <a:lstStyle/>
          <a:p>
            <a:r>
              <a:rPr lang="en-US" dirty="0"/>
              <a:t>Sustainable and </a:t>
            </a:r>
            <a:r>
              <a:rPr lang="en-US" dirty="0" err="1"/>
              <a:t>Liveable</a:t>
            </a:r>
            <a:r>
              <a:rPr lang="en-US" dirty="0"/>
              <a:t> Cities and Urban Areas</a:t>
            </a:r>
          </a:p>
          <a:p>
            <a:r>
              <a:rPr lang="en-US" i="1" dirty="0"/>
              <a:t>Europe-China Joint Call for Proposals</a:t>
            </a:r>
            <a:endParaRPr lang="sv-SE" i="1" dirty="0"/>
          </a:p>
        </p:txBody>
      </p:sp>
    </p:spTree>
    <p:extLst>
      <p:ext uri="{BB962C8B-B14F-4D97-AF65-F5344CB8AC3E}">
        <p14:creationId xmlns:p14="http://schemas.microsoft.com/office/powerpoint/2010/main" val="168941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48F06F-6995-4D64-8B98-F195F6D33A55}"/>
              </a:ext>
            </a:extLst>
          </p:cNvPr>
          <p:cNvSpPr>
            <a:spLocks noGrp="1"/>
          </p:cNvSpPr>
          <p:nvPr>
            <p:ph type="title"/>
          </p:nvPr>
        </p:nvSpPr>
        <p:spPr/>
        <p:txBody>
          <a:bodyPr/>
          <a:lstStyle/>
          <a:p>
            <a:r>
              <a:rPr lang="sv-SE" dirty="0"/>
              <a:t>The basis of the call</a:t>
            </a:r>
          </a:p>
        </p:txBody>
      </p:sp>
      <p:sp>
        <p:nvSpPr>
          <p:cNvPr id="3" name="Platshållare för innehåll 2">
            <a:extLst>
              <a:ext uri="{FF2B5EF4-FFF2-40B4-BE49-F238E27FC236}">
                <a16:creationId xmlns:a16="http://schemas.microsoft.com/office/drawing/2014/main" id="{F164259D-D42A-4AE1-BBA9-B985299D0CAD}"/>
              </a:ext>
            </a:extLst>
          </p:cNvPr>
          <p:cNvSpPr>
            <a:spLocks noGrp="1"/>
          </p:cNvSpPr>
          <p:nvPr>
            <p:ph idx="1"/>
          </p:nvPr>
        </p:nvSpPr>
        <p:spPr>
          <a:xfrm>
            <a:off x="912283" y="1600201"/>
            <a:ext cx="7723717" cy="4525963"/>
          </a:xfrm>
        </p:spPr>
        <p:txBody>
          <a:bodyPr/>
          <a:lstStyle/>
          <a:p>
            <a:r>
              <a:rPr lang="en-US" dirty="0"/>
              <a:t>The cooperation is based upon the Strategic Research and Innovation Agenda (SRIA) of JPI Urban Europe and the 13th Five-Year Plan of NSFC</a:t>
            </a:r>
          </a:p>
          <a:p>
            <a:endParaRPr lang="en-US" dirty="0"/>
          </a:p>
          <a:p>
            <a:r>
              <a:rPr lang="en-US" dirty="0"/>
              <a:t>As the main theme for this Pilot Call the issue of ‘Sustainable </a:t>
            </a:r>
            <a:r>
              <a:rPr lang="en-US" dirty="0" err="1"/>
              <a:t>Urbanisation</a:t>
            </a:r>
            <a:r>
              <a:rPr lang="en-US" dirty="0"/>
              <a:t> in the Context of Economic Transformation &amp; Climate Change’ was selected</a:t>
            </a:r>
            <a:endParaRPr lang="sv-SE" dirty="0"/>
          </a:p>
        </p:txBody>
      </p:sp>
    </p:spTree>
    <p:extLst>
      <p:ext uri="{BB962C8B-B14F-4D97-AF65-F5344CB8AC3E}">
        <p14:creationId xmlns:p14="http://schemas.microsoft.com/office/powerpoint/2010/main" val="2845687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801967-7574-43E7-8418-E4F3B7C91ED1}"/>
              </a:ext>
            </a:extLst>
          </p:cNvPr>
          <p:cNvSpPr>
            <a:spLocks noGrp="1"/>
          </p:cNvSpPr>
          <p:nvPr>
            <p:ph type="title"/>
          </p:nvPr>
        </p:nvSpPr>
        <p:spPr/>
        <p:txBody>
          <a:bodyPr/>
          <a:lstStyle/>
          <a:p>
            <a:r>
              <a:rPr lang="en-US" dirty="0"/>
              <a:t>Aim of the pilot call</a:t>
            </a:r>
            <a:endParaRPr lang="sv-SE" dirty="0"/>
          </a:p>
        </p:txBody>
      </p:sp>
      <p:sp>
        <p:nvSpPr>
          <p:cNvPr id="3" name="Platshållare för innehåll 2">
            <a:extLst>
              <a:ext uri="{FF2B5EF4-FFF2-40B4-BE49-F238E27FC236}">
                <a16:creationId xmlns:a16="http://schemas.microsoft.com/office/drawing/2014/main" id="{0E2D74EC-850F-43DF-B4D3-62A3445FBCC2}"/>
              </a:ext>
            </a:extLst>
          </p:cNvPr>
          <p:cNvSpPr>
            <a:spLocks noGrp="1"/>
          </p:cNvSpPr>
          <p:nvPr>
            <p:ph idx="1"/>
          </p:nvPr>
        </p:nvSpPr>
        <p:spPr>
          <a:xfrm>
            <a:off x="912283" y="1600201"/>
            <a:ext cx="7703397" cy="4525963"/>
          </a:xfrm>
        </p:spPr>
        <p:txBody>
          <a:bodyPr/>
          <a:lstStyle/>
          <a:p>
            <a:pPr marL="0" indent="0">
              <a:buNone/>
            </a:pPr>
            <a:endParaRPr lang="sv-SE" dirty="0"/>
          </a:p>
          <a:p>
            <a:r>
              <a:rPr lang="en-US" dirty="0"/>
              <a:t>Strengthen partnerships between European and Chinese researchers and urban stakeholders on urban sustainability </a:t>
            </a:r>
          </a:p>
          <a:p>
            <a:pPr marL="0" indent="0">
              <a:buNone/>
            </a:pPr>
            <a:endParaRPr lang="en-US" dirty="0"/>
          </a:p>
          <a:p>
            <a:r>
              <a:rPr lang="en-US" dirty="0"/>
              <a:t>Design and test a framework for cooperation and implementation of joint calls</a:t>
            </a:r>
          </a:p>
          <a:p>
            <a:pPr marL="0" indent="0">
              <a:buNone/>
            </a:pPr>
            <a:r>
              <a:rPr lang="en-US" dirty="0"/>
              <a:t> </a:t>
            </a:r>
          </a:p>
          <a:p>
            <a:r>
              <a:rPr lang="en-US" dirty="0"/>
              <a:t>Initiate research and innovation projects to support the development of a longer-term roadmap for joint calls and cooperation </a:t>
            </a:r>
          </a:p>
          <a:p>
            <a:endParaRPr lang="sv-SE" dirty="0"/>
          </a:p>
        </p:txBody>
      </p:sp>
    </p:spTree>
    <p:extLst>
      <p:ext uri="{BB962C8B-B14F-4D97-AF65-F5344CB8AC3E}">
        <p14:creationId xmlns:p14="http://schemas.microsoft.com/office/powerpoint/2010/main" val="390823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44FA4-831D-4A2E-AE28-A6B1E78D2181}"/>
              </a:ext>
            </a:extLst>
          </p:cNvPr>
          <p:cNvSpPr>
            <a:spLocks noGrp="1"/>
          </p:cNvSpPr>
          <p:nvPr>
            <p:ph type="title"/>
          </p:nvPr>
        </p:nvSpPr>
        <p:spPr/>
        <p:txBody>
          <a:bodyPr/>
          <a:lstStyle/>
          <a:p>
            <a:r>
              <a:rPr lang="sv-SE" dirty="0" err="1"/>
              <a:t>Thematic</a:t>
            </a:r>
            <a:r>
              <a:rPr lang="sv-SE" dirty="0"/>
              <a:t> areas</a:t>
            </a:r>
          </a:p>
        </p:txBody>
      </p:sp>
      <p:sp>
        <p:nvSpPr>
          <p:cNvPr id="3" name="Platshållare för innehåll 2">
            <a:extLst>
              <a:ext uri="{FF2B5EF4-FFF2-40B4-BE49-F238E27FC236}">
                <a16:creationId xmlns:a16="http://schemas.microsoft.com/office/drawing/2014/main" id="{782B986C-2EE3-4B59-A08F-5B798F4CBD1C}"/>
              </a:ext>
            </a:extLst>
          </p:cNvPr>
          <p:cNvSpPr>
            <a:spLocks noGrp="1"/>
          </p:cNvSpPr>
          <p:nvPr>
            <p:ph idx="1"/>
          </p:nvPr>
        </p:nvSpPr>
        <p:spPr>
          <a:xfrm>
            <a:off x="912284" y="1600201"/>
            <a:ext cx="8301166" cy="4525963"/>
          </a:xfrm>
        </p:spPr>
        <p:txBody>
          <a:bodyPr/>
          <a:lstStyle/>
          <a:p>
            <a:pPr marL="0" indent="0">
              <a:buNone/>
            </a:pPr>
            <a:r>
              <a:rPr lang="en-GB" dirty="0"/>
              <a:t>In support of to the global framework of the Sustainable Development Goals (SDGs), in particular SDG 11 on Sustainable Cities and Communities, the Pilot Call is designed to address the following three main thematic areas:</a:t>
            </a:r>
          </a:p>
          <a:p>
            <a:pPr marL="0" indent="0">
              <a:buNone/>
            </a:pPr>
            <a:endParaRPr lang="sv-SE" dirty="0"/>
          </a:p>
          <a:p>
            <a:pPr lvl="0"/>
            <a:r>
              <a:rPr lang="en-US" sz="1800" dirty="0"/>
              <a:t>Reduce the adverse environmental impact of cities, paying special attention to the quality of air, water and soil, and municipal and other waste management;</a:t>
            </a:r>
          </a:p>
          <a:p>
            <a:pPr marL="0" lvl="0" indent="0">
              <a:buNone/>
            </a:pPr>
            <a:endParaRPr lang="sv-SE" sz="1800" dirty="0"/>
          </a:p>
          <a:p>
            <a:pPr lvl="0"/>
            <a:r>
              <a:rPr lang="en-US" sz="1800" dirty="0"/>
              <a:t>Access to safe, affordable, and sustainable housing, transportation and basic services; and</a:t>
            </a:r>
          </a:p>
          <a:p>
            <a:pPr marL="0" lvl="0" indent="0">
              <a:buNone/>
            </a:pPr>
            <a:endParaRPr lang="sv-SE" sz="1800" dirty="0"/>
          </a:p>
          <a:p>
            <a:pPr lvl="0"/>
            <a:r>
              <a:rPr lang="en-US" sz="1800" dirty="0"/>
              <a:t>Integrated policies towards inclusion, resource efficiency, mitigation and adaptation to climate change and resilience to disasters. </a:t>
            </a:r>
            <a:endParaRPr lang="sv-SE" sz="1800" dirty="0"/>
          </a:p>
          <a:p>
            <a:endParaRPr lang="sv-SE" dirty="0"/>
          </a:p>
        </p:txBody>
      </p:sp>
    </p:spTree>
    <p:extLst>
      <p:ext uri="{BB962C8B-B14F-4D97-AF65-F5344CB8AC3E}">
        <p14:creationId xmlns:p14="http://schemas.microsoft.com/office/powerpoint/2010/main" val="355831547"/>
      </p:ext>
    </p:extLst>
  </p:cSld>
  <p:clrMapOvr>
    <a:masterClrMapping/>
  </p:clrMapOvr>
</p:sld>
</file>

<file path=ppt/theme/theme1.xml><?xml version="1.0" encoding="utf-8"?>
<a:theme xmlns:a="http://schemas.openxmlformats.org/drawingml/2006/main" name="PPT IQ">
  <a:themeElements>
    <a:clrScheme name="Anpassat 1">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54A021"/>
      </a:hlink>
      <a:folHlink>
        <a:srgbClr val="B9D181"/>
      </a:folHlink>
    </a:clrScheme>
    <a:fontScheme name="IQ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4" id="{A9719B1F-8E6B-4B99-94CB-6B3FFD5CA1EF}" vid="{AE6C3709-9843-4EBA-A378-EB0E978020DA}"/>
    </a:ext>
  </a:extLst>
</a:theme>
</file>

<file path=docProps/app.xml><?xml version="1.0" encoding="utf-8"?>
<Properties xmlns="http://schemas.openxmlformats.org/officeDocument/2006/extended-properties" xmlns:vt="http://schemas.openxmlformats.org/officeDocument/2006/docPropsVTypes">
  <Template>IQ</Template>
  <TotalTime>403</TotalTime>
  <Words>962</Words>
  <Application>Microsoft Office PowerPoint</Application>
  <PresentationFormat>Bredbild</PresentationFormat>
  <Paragraphs>180</Paragraphs>
  <Slides>21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MS Mincho</vt:lpstr>
      <vt:lpstr>Arial</vt:lpstr>
      <vt:lpstr>Calibri</vt:lpstr>
      <vt:lpstr>Times New Roman</vt:lpstr>
      <vt:lpstr>PPT IQ</vt:lpstr>
      <vt:lpstr>PowerPoint-presentation</vt:lpstr>
      <vt:lpstr>Overview</vt:lpstr>
      <vt:lpstr>Background</vt:lpstr>
      <vt:lpstr>NSFC – National Natural Science Foundation of China</vt:lpstr>
      <vt:lpstr>JPI Urban Europe</vt:lpstr>
      <vt:lpstr>The call</vt:lpstr>
      <vt:lpstr>The basis of the call</vt:lpstr>
      <vt:lpstr>Aim of the pilot call</vt:lpstr>
      <vt:lpstr>Thematic areas</vt:lpstr>
      <vt:lpstr>Call topics</vt:lpstr>
      <vt:lpstr>Type of projects wanted</vt:lpstr>
      <vt:lpstr>Who can apply?</vt:lpstr>
      <vt:lpstr>Part of JPI Urban Europe</vt:lpstr>
      <vt:lpstr>Submitting a proposal</vt:lpstr>
      <vt:lpstr>PowerPoint-presentation</vt:lpstr>
      <vt:lpstr>Consortia, duration and budget</vt:lpstr>
      <vt:lpstr>Joint research, coordination and support projects </vt:lpstr>
      <vt:lpstr>Project Partners and Call Budgets</vt:lpstr>
      <vt:lpstr>Key dates</vt:lpstr>
      <vt:lpstr>Participating funding agencies</vt:lpstr>
      <vt:lpstr>More information: The call secretariat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Magnus Brink</dc:creator>
  <dc:description>ver 2.0</dc:description>
  <cp:lastModifiedBy>Magnus Brink</cp:lastModifiedBy>
  <cp:revision>163</cp:revision>
  <dcterms:created xsi:type="dcterms:W3CDTF">2018-01-20T14:31:19Z</dcterms:created>
  <dcterms:modified xsi:type="dcterms:W3CDTF">2018-03-05T09:50:02Z</dcterms:modified>
  <cp:version>2.0</cp:version>
</cp:coreProperties>
</file>