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1" r:id="rId9"/>
    <p:sldId id="265" r:id="rId10"/>
    <p:sldId id="264"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70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2019-5-18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571481"/>
            <a:ext cx="7772400" cy="3028970"/>
          </a:xfrm>
        </p:spPr>
        <p:txBody>
          <a:bodyPr>
            <a:normAutofit/>
          </a:bodyPr>
          <a:lstStyle/>
          <a:p>
            <a:r>
              <a:rPr lang="en-US" altLang="zh-CN" b="1" dirty="0" smtClean="0"/>
              <a:t>Introduction of </a:t>
            </a:r>
            <a:r>
              <a:rPr lang="en-US" altLang="zh-CN" b="1" dirty="0"/>
              <a:t>“Sustainable and </a:t>
            </a:r>
            <a:r>
              <a:rPr lang="en-US" altLang="zh-CN" b="1" dirty="0" err="1"/>
              <a:t>Liveable</a:t>
            </a:r>
            <a:r>
              <a:rPr lang="en-US" altLang="zh-CN" b="1" dirty="0"/>
              <a:t> Cities and Urban Areas” Programs Co-Sponsored </a:t>
            </a:r>
            <a:r>
              <a:rPr lang="en-US" altLang="zh-CN" b="1" dirty="0" smtClean="0"/>
              <a:t>by NSFC and JPI UE </a:t>
            </a:r>
            <a:endParaRPr lang="zh-CN" altLang="en-US" b="1" dirty="0"/>
          </a:p>
        </p:txBody>
      </p:sp>
      <p:sp>
        <p:nvSpPr>
          <p:cNvPr id="3" name="副标题 2"/>
          <p:cNvSpPr>
            <a:spLocks noGrp="1"/>
          </p:cNvSpPr>
          <p:nvPr>
            <p:ph type="subTitle" idx="1"/>
          </p:nvPr>
        </p:nvSpPr>
        <p:spPr/>
        <p:txBody>
          <a:bodyPr>
            <a:normAutofit fontScale="70000" lnSpcReduction="20000"/>
          </a:bodyPr>
          <a:lstStyle/>
          <a:p>
            <a:pPr algn="l"/>
            <a:r>
              <a:rPr lang="en-US" altLang="zh-CN" dirty="0" smtClean="0">
                <a:solidFill>
                  <a:schemeClr val="tx1"/>
                </a:solidFill>
              </a:rPr>
              <a:t>Yang </a:t>
            </a:r>
            <a:r>
              <a:rPr lang="en-US" altLang="zh-CN" dirty="0" err="1" smtClean="0">
                <a:solidFill>
                  <a:schemeClr val="tx1"/>
                </a:solidFill>
              </a:rPr>
              <a:t>Liexun</a:t>
            </a:r>
            <a:endParaRPr lang="en-US" altLang="zh-CN" dirty="0" smtClean="0">
              <a:solidFill>
                <a:schemeClr val="tx1"/>
              </a:solidFill>
            </a:endParaRPr>
          </a:p>
          <a:p>
            <a:pPr algn="l"/>
            <a:r>
              <a:rPr lang="en-US" altLang="zh-CN" dirty="0" smtClean="0">
                <a:solidFill>
                  <a:schemeClr val="tx1"/>
                </a:solidFill>
              </a:rPr>
              <a:t>Management Sciences Department</a:t>
            </a:r>
            <a:r>
              <a:rPr lang="zh-CN" altLang="en-US" dirty="0" smtClean="0">
                <a:solidFill>
                  <a:schemeClr val="tx1"/>
                </a:solidFill>
              </a:rPr>
              <a:t>（</a:t>
            </a:r>
            <a:r>
              <a:rPr lang="en-US" altLang="zh-CN" dirty="0" smtClean="0">
                <a:solidFill>
                  <a:schemeClr val="tx1"/>
                </a:solidFill>
              </a:rPr>
              <a:t>DMS</a:t>
            </a:r>
            <a:r>
              <a:rPr lang="zh-CN" altLang="en-US" dirty="0" smtClean="0">
                <a:solidFill>
                  <a:schemeClr val="tx1"/>
                </a:solidFill>
              </a:rPr>
              <a:t>）</a:t>
            </a:r>
            <a:endParaRPr lang="en-US" altLang="zh-CN" dirty="0" smtClean="0">
              <a:solidFill>
                <a:schemeClr val="tx1"/>
              </a:solidFill>
            </a:endParaRPr>
          </a:p>
          <a:p>
            <a:pPr algn="l"/>
            <a:r>
              <a:rPr lang="en-US" altLang="zh-CN" dirty="0" smtClean="0">
                <a:solidFill>
                  <a:schemeClr val="tx1"/>
                </a:solidFill>
              </a:rPr>
              <a:t>National Natural Science Foundation of China (NSFC)</a:t>
            </a:r>
          </a:p>
          <a:p>
            <a:pPr algn="l"/>
            <a:r>
              <a:rPr lang="en-US" altLang="zh-CN" dirty="0" smtClean="0">
                <a:solidFill>
                  <a:schemeClr val="tx1"/>
                </a:solidFill>
              </a:rPr>
              <a:t>20-21, May, 2019</a:t>
            </a:r>
          </a:p>
          <a:p>
            <a:endParaRPr lang="zh-CN" alt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348880"/>
            <a:ext cx="8229600" cy="621852"/>
          </a:xfrm>
        </p:spPr>
        <p:txBody>
          <a:bodyPr>
            <a:normAutofit fontScale="90000"/>
          </a:bodyPr>
          <a:lstStyle/>
          <a:p>
            <a:r>
              <a:rPr lang="en-US" altLang="zh-CN" b="1" dirty="0" smtClean="0"/>
              <a:t>Thank You!</a:t>
            </a:r>
            <a:endParaRPr lang="zh-CN" altLang="en-US" b="1" dirty="0"/>
          </a:p>
        </p:txBody>
      </p:sp>
    </p:spTree>
    <p:extLst>
      <p:ext uri="{BB962C8B-B14F-4D97-AF65-F5344CB8AC3E}">
        <p14:creationId xmlns:p14="http://schemas.microsoft.com/office/powerpoint/2010/main" xmlns="" val="226699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Objectives of the Program </a:t>
            </a:r>
            <a:endParaRPr lang="zh-CN" altLang="en-US" b="1" dirty="0"/>
          </a:p>
        </p:txBody>
      </p:sp>
      <p:sp>
        <p:nvSpPr>
          <p:cNvPr id="3" name="内容占位符 2"/>
          <p:cNvSpPr>
            <a:spLocks noGrp="1"/>
          </p:cNvSpPr>
          <p:nvPr>
            <p:ph idx="1"/>
          </p:nvPr>
        </p:nvSpPr>
        <p:spPr>
          <a:xfrm>
            <a:off x="467544" y="1268760"/>
            <a:ext cx="8229600" cy="5217443"/>
          </a:xfrm>
        </p:spPr>
        <p:txBody>
          <a:bodyPr>
            <a:normAutofit fontScale="85000" lnSpcReduction="20000"/>
          </a:bodyPr>
          <a:lstStyle/>
          <a:p>
            <a:pPr marL="0" indent="0">
              <a:spcBef>
                <a:spcPts val="0"/>
              </a:spcBef>
              <a:buNone/>
            </a:pPr>
            <a:r>
              <a:rPr lang="en-GB" b="1" dirty="0" smtClean="0"/>
              <a:t>Both China and European countries are facing great challenges during the urbanisation process, such as </a:t>
            </a:r>
            <a:r>
              <a:rPr lang="en-US" b="1" dirty="0"/>
              <a:t>environmental impacts, safe and sustainable urban infrastructure</a:t>
            </a:r>
            <a:r>
              <a:rPr lang="en-US" b="1" dirty="0" smtClean="0"/>
              <a:t>, and </a:t>
            </a:r>
            <a:r>
              <a:rPr lang="en-US" b="1" dirty="0"/>
              <a:t>climate change </a:t>
            </a:r>
            <a:r>
              <a:rPr lang="en-US" b="1" dirty="0" smtClean="0"/>
              <a:t>concerns</a:t>
            </a:r>
            <a:r>
              <a:rPr lang="en-GB" b="1" dirty="0" smtClean="0"/>
              <a:t>.</a:t>
            </a:r>
          </a:p>
          <a:p>
            <a:pPr marL="0" indent="0">
              <a:spcBef>
                <a:spcPts val="0"/>
              </a:spcBef>
              <a:buNone/>
            </a:pPr>
            <a:endParaRPr lang="en-GB" b="1" dirty="0"/>
          </a:p>
          <a:p>
            <a:pPr marL="0" indent="0">
              <a:spcBef>
                <a:spcPts val="0"/>
              </a:spcBef>
              <a:buNone/>
            </a:pPr>
            <a:r>
              <a:rPr lang="en-GB" b="1" dirty="0" smtClean="0"/>
              <a:t>In early 2017, NSFC and JPI UE </a:t>
            </a:r>
            <a:r>
              <a:rPr lang="en-US" altLang="zh-CN" b="1" dirty="0" smtClean="0"/>
              <a:t>decided</a:t>
            </a:r>
            <a:r>
              <a:rPr lang="en-GB" b="1" dirty="0" smtClean="0"/>
              <a:t> to establish a longer-term cooperation on sustainable urbanisation to achieve the following objectives:</a:t>
            </a:r>
            <a:endParaRPr lang="zh-CN" altLang="en-US" b="1" dirty="0" smtClean="0"/>
          </a:p>
          <a:p>
            <a:pPr lvl="0"/>
            <a:r>
              <a:rPr lang="en-GB" dirty="0" smtClean="0"/>
              <a:t>Enhance cities’ and urban areas’ capacities for sustainable urbanisation and the required urban transition processes;</a:t>
            </a:r>
            <a:endParaRPr lang="zh-CN" altLang="en-US" dirty="0" smtClean="0"/>
          </a:p>
          <a:p>
            <a:pPr lvl="0"/>
            <a:r>
              <a:rPr lang="en-GB" dirty="0" smtClean="0"/>
              <a:t>Create knowledge and evidence for urban transitions pathways under different regional and local conditions (e.g. cultural, climate, economic, social).</a:t>
            </a:r>
            <a:endParaRPr lang="zh-CN" altLang="en-US"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Joint Activities </a:t>
            </a:r>
            <a:endParaRPr lang="zh-CN" altLang="en-US" b="1" dirty="0"/>
          </a:p>
        </p:txBody>
      </p:sp>
      <p:sp>
        <p:nvSpPr>
          <p:cNvPr id="3" name="内容占位符 2"/>
          <p:cNvSpPr>
            <a:spLocks noGrp="1"/>
          </p:cNvSpPr>
          <p:nvPr>
            <p:ph idx="1"/>
          </p:nvPr>
        </p:nvSpPr>
        <p:spPr>
          <a:xfrm>
            <a:off x="457200" y="1600200"/>
            <a:ext cx="8229600" cy="4925144"/>
          </a:xfrm>
        </p:spPr>
        <p:txBody>
          <a:bodyPr>
            <a:normAutofit fontScale="77500" lnSpcReduction="20000"/>
          </a:bodyPr>
          <a:lstStyle/>
          <a:p>
            <a:pPr marL="0" indent="0">
              <a:spcBef>
                <a:spcPts val="0"/>
              </a:spcBef>
              <a:buNone/>
            </a:pPr>
            <a:r>
              <a:rPr lang="en-GB" b="1" dirty="0" smtClean="0"/>
              <a:t>To achieve these objectives, NSFC and JPI UE planned to</a:t>
            </a:r>
          </a:p>
          <a:p>
            <a:pPr>
              <a:lnSpc>
                <a:spcPct val="120000"/>
              </a:lnSpc>
              <a:spcBef>
                <a:spcPts val="1200"/>
              </a:spcBef>
            </a:pPr>
            <a:r>
              <a:rPr lang="en-GB" dirty="0" smtClean="0"/>
              <a:t>Establish a common research and innovation community to address key issues of sustainable urban development;</a:t>
            </a:r>
            <a:endParaRPr lang="zh-CN" altLang="en-US" dirty="0" smtClean="0"/>
          </a:p>
          <a:p>
            <a:pPr>
              <a:lnSpc>
                <a:spcPct val="120000"/>
              </a:lnSpc>
              <a:spcBef>
                <a:spcPts val="1200"/>
              </a:spcBef>
            </a:pPr>
            <a:r>
              <a:rPr lang="en-GB" dirty="0" smtClean="0"/>
              <a:t>Create and validate knowledge on integrated urban development and build capacities in cities and municipalities in Europe and China on new urban practice;</a:t>
            </a:r>
            <a:endParaRPr lang="zh-CN" altLang="en-US" dirty="0" smtClean="0"/>
          </a:p>
          <a:p>
            <a:pPr>
              <a:lnSpc>
                <a:spcPct val="120000"/>
              </a:lnSpc>
              <a:spcBef>
                <a:spcPts val="1200"/>
              </a:spcBef>
            </a:pPr>
            <a:r>
              <a:rPr lang="en-GB" dirty="0" smtClean="0"/>
              <a:t>Fund research and innovation projects that contribute to the agendas of NSFC and JPI Urban Europe by addressing common issues of both regions and/or testing concepts against the different requirements of Chinese and European cities.</a:t>
            </a:r>
            <a:endParaRPr lang="zh-CN"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404664"/>
            <a:ext cx="8928992" cy="1143000"/>
          </a:xfrm>
        </p:spPr>
        <p:txBody>
          <a:bodyPr>
            <a:normAutofit/>
          </a:bodyPr>
          <a:lstStyle/>
          <a:p>
            <a:r>
              <a:rPr lang="en-US" altLang="zh-CN" sz="3400" b="1" dirty="0" smtClean="0"/>
              <a:t>Major Events during the 1</a:t>
            </a:r>
            <a:r>
              <a:rPr lang="en-US" altLang="zh-CN" sz="3400" b="1" baseline="30000" dirty="0" smtClean="0"/>
              <a:t>st</a:t>
            </a:r>
            <a:r>
              <a:rPr lang="en-US" altLang="zh-CN" sz="3400" b="1" dirty="0" smtClean="0"/>
              <a:t> Phase Cooperation</a:t>
            </a:r>
            <a:endParaRPr lang="zh-CN" altLang="en-US" sz="3400" b="1"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xmlns="" val="2871476472"/>
              </p:ext>
            </p:extLst>
          </p:nvPr>
        </p:nvGraphicFramePr>
        <p:xfrm>
          <a:off x="357158" y="1857364"/>
          <a:ext cx="8572560" cy="4000528"/>
        </p:xfrm>
        <a:graphic>
          <a:graphicData uri="http://schemas.openxmlformats.org/drawingml/2006/table">
            <a:tbl>
              <a:tblPr/>
              <a:tblGrid>
                <a:gridCol w="2041768"/>
                <a:gridCol w="6530792"/>
              </a:tblGrid>
              <a:tr h="500066">
                <a:tc>
                  <a:txBody>
                    <a:bodyPr/>
                    <a:lstStyle/>
                    <a:p>
                      <a:pPr algn="just" fontAlgn="ctr"/>
                      <a:r>
                        <a:rPr lang="en-GB" sz="2200" b="0" i="0" u="none" strike="noStrike" dirty="0">
                          <a:solidFill>
                            <a:srgbClr val="000000"/>
                          </a:solidFill>
                          <a:latin typeface="Calibri"/>
                        </a:rPr>
                        <a:t>8–9 May 2017</a:t>
                      </a:r>
                      <a:endParaRPr lang="zh-CN" sz="2200" b="0" i="0" u="none" strike="noStrike" dirty="0">
                        <a:solidFill>
                          <a:srgbClr val="000000"/>
                        </a:solidFill>
                        <a:latin typeface="Calibri"/>
                      </a:endParaRP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zh-CN" sz="2200" b="0" i="0" u="none" strike="noStrike" dirty="0">
                          <a:solidFill>
                            <a:srgbClr val="000000"/>
                          </a:solidFill>
                          <a:latin typeface="Calibri"/>
                        </a:rPr>
                        <a:t>Expert workshop on thematic priorities in </a:t>
                      </a:r>
                      <a:r>
                        <a:rPr lang="zh-CN" sz="2200" b="0" i="0" u="none" strike="noStrike" dirty="0" smtClean="0">
                          <a:solidFill>
                            <a:srgbClr val="000000"/>
                          </a:solidFill>
                          <a:latin typeface="Calibri"/>
                        </a:rPr>
                        <a:t>Hangzhou</a:t>
                      </a:r>
                      <a:r>
                        <a:rPr lang="en-US" altLang="zh-CN" sz="2200" b="0" i="0" u="none" strike="noStrike" dirty="0" smtClean="0">
                          <a:solidFill>
                            <a:srgbClr val="000000"/>
                          </a:solidFill>
                          <a:latin typeface="Calibri"/>
                        </a:rPr>
                        <a:t>;</a:t>
                      </a:r>
                      <a:endParaRPr lang="zh-CN" sz="2200" b="0" i="0" u="none" strike="noStrike" dirty="0">
                        <a:solidFill>
                          <a:srgbClr val="000000"/>
                        </a:solidFill>
                        <a:latin typeface="Calibri"/>
                      </a:endParaRP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00066">
                <a:tc>
                  <a:txBody>
                    <a:bodyPr/>
                    <a:lstStyle/>
                    <a:p>
                      <a:pPr algn="just" fontAlgn="ctr"/>
                      <a:r>
                        <a:rPr lang="zh-CN" sz="2200" b="0" i="0" u="none" strike="noStrike" dirty="0">
                          <a:solidFill>
                            <a:srgbClr val="000000"/>
                          </a:solidFill>
                          <a:latin typeface="Calibri"/>
                        </a:rPr>
                        <a:t>June-Dec 2017</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zh-CN" sz="2200" b="0" i="0" u="none" strike="noStrike" dirty="0">
                          <a:solidFill>
                            <a:srgbClr val="000000"/>
                          </a:solidFill>
                          <a:latin typeface="Calibri"/>
                        </a:rPr>
                        <a:t>Call </a:t>
                      </a:r>
                      <a:r>
                        <a:rPr lang="zh-CN" sz="2200" b="0" i="0" u="none" strike="noStrike" dirty="0" smtClean="0">
                          <a:solidFill>
                            <a:srgbClr val="000000"/>
                          </a:solidFill>
                          <a:latin typeface="Calibri"/>
                        </a:rPr>
                        <a:t>preparation</a:t>
                      </a:r>
                      <a:r>
                        <a:rPr lang="en-US" altLang="zh-CN" sz="2200" b="0" i="0" u="none" strike="noStrike" dirty="0" smtClean="0">
                          <a:solidFill>
                            <a:srgbClr val="000000"/>
                          </a:solidFill>
                          <a:latin typeface="Calibri"/>
                        </a:rPr>
                        <a:t>;</a:t>
                      </a:r>
                      <a:endParaRPr lang="zh-CN" sz="2200" b="0" i="0" u="none" strike="noStrike" dirty="0">
                        <a:solidFill>
                          <a:srgbClr val="000000"/>
                        </a:solidFill>
                        <a:latin typeface="Calibri"/>
                      </a:endParaRP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00066">
                <a:tc>
                  <a:txBody>
                    <a:bodyPr/>
                    <a:lstStyle/>
                    <a:p>
                      <a:pPr algn="just" fontAlgn="ctr"/>
                      <a:r>
                        <a:rPr lang="zh-CN" sz="2200" b="0" i="0" u="none" strike="noStrike" dirty="0">
                          <a:solidFill>
                            <a:srgbClr val="000000"/>
                          </a:solidFill>
                          <a:latin typeface="Calibri"/>
                        </a:rPr>
                        <a:t>Feb 2018</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zh-CN" sz="2200" b="0" i="0" u="none" strike="noStrike" dirty="0">
                          <a:solidFill>
                            <a:srgbClr val="000000"/>
                          </a:solidFill>
                          <a:latin typeface="Calibri"/>
                        </a:rPr>
                        <a:t>Joint call </a:t>
                      </a:r>
                      <a:r>
                        <a:rPr lang="zh-CN" sz="2200" b="0" i="0" u="none" strike="noStrike" dirty="0" smtClean="0">
                          <a:solidFill>
                            <a:srgbClr val="000000"/>
                          </a:solidFill>
                          <a:latin typeface="Calibri"/>
                        </a:rPr>
                        <a:t>launched</a:t>
                      </a:r>
                      <a:r>
                        <a:rPr lang="en-US" altLang="zh-CN" sz="2200" b="0" i="0" u="none" strike="noStrike" dirty="0" smtClean="0">
                          <a:solidFill>
                            <a:srgbClr val="000000"/>
                          </a:solidFill>
                          <a:latin typeface="Calibri"/>
                        </a:rPr>
                        <a:t>;</a:t>
                      </a:r>
                      <a:endParaRPr lang="zh-CN" sz="2200" b="0" i="0" u="none" strike="noStrike" dirty="0">
                        <a:solidFill>
                          <a:srgbClr val="000000"/>
                        </a:solidFill>
                        <a:latin typeface="Calibri"/>
                      </a:endParaRP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00066">
                <a:tc>
                  <a:txBody>
                    <a:bodyPr/>
                    <a:lstStyle/>
                    <a:p>
                      <a:pPr algn="just" fontAlgn="ctr"/>
                      <a:r>
                        <a:rPr lang="zh-CN" sz="2200" b="0" i="0" u="none" strike="noStrike" dirty="0" smtClean="0">
                          <a:solidFill>
                            <a:srgbClr val="000000"/>
                          </a:solidFill>
                          <a:latin typeface="Calibri"/>
                        </a:rPr>
                        <a:t>Jun </a:t>
                      </a:r>
                      <a:r>
                        <a:rPr lang="zh-CN" sz="2200" b="0" i="0" u="none" strike="noStrike" dirty="0">
                          <a:solidFill>
                            <a:srgbClr val="000000"/>
                          </a:solidFill>
                          <a:latin typeface="Calibri"/>
                        </a:rPr>
                        <a:t>2018</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zh-CN" sz="2200" b="0" i="0" u="none" strike="noStrike" dirty="0">
                          <a:solidFill>
                            <a:srgbClr val="000000"/>
                          </a:solidFill>
                          <a:latin typeface="Calibri"/>
                        </a:rPr>
                        <a:t>114 proposals </a:t>
                      </a:r>
                      <a:r>
                        <a:rPr lang="zh-CN" sz="2200" b="0" i="0" u="none" strike="noStrike" dirty="0" smtClean="0">
                          <a:solidFill>
                            <a:srgbClr val="000000"/>
                          </a:solidFill>
                          <a:latin typeface="Calibri"/>
                        </a:rPr>
                        <a:t>received</a:t>
                      </a:r>
                      <a:r>
                        <a:rPr lang="en-US" altLang="zh-CN" sz="2200" b="0" i="0" u="none" strike="noStrike" dirty="0" smtClean="0">
                          <a:solidFill>
                            <a:srgbClr val="000000"/>
                          </a:solidFill>
                          <a:latin typeface="Calibri"/>
                        </a:rPr>
                        <a:t>;</a:t>
                      </a:r>
                      <a:endParaRPr lang="zh-CN" sz="2200" b="0" i="0" u="none" strike="noStrike" dirty="0">
                        <a:solidFill>
                          <a:srgbClr val="000000"/>
                        </a:solidFill>
                        <a:latin typeface="Calibri"/>
                      </a:endParaRP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00066">
                <a:tc>
                  <a:txBody>
                    <a:bodyPr/>
                    <a:lstStyle/>
                    <a:p>
                      <a:pPr algn="just" fontAlgn="ctr"/>
                      <a:r>
                        <a:rPr lang="en-US" altLang="zh-CN" sz="2200" b="0" i="0" u="none" strike="noStrike" dirty="0" smtClean="0">
                          <a:solidFill>
                            <a:srgbClr val="000000"/>
                          </a:solidFill>
                          <a:latin typeface="Calibri"/>
                        </a:rPr>
                        <a:t>Jun</a:t>
                      </a:r>
                      <a:r>
                        <a:rPr lang="zh-CN" sz="2200" b="0" i="0" u="none" strike="noStrike" dirty="0" smtClean="0">
                          <a:solidFill>
                            <a:srgbClr val="000000"/>
                          </a:solidFill>
                          <a:latin typeface="Calibri"/>
                        </a:rPr>
                        <a:t>-</a:t>
                      </a:r>
                      <a:r>
                        <a:rPr lang="en-US" altLang="zh-CN" sz="2200" b="0" i="0" u="none" strike="noStrike" dirty="0" smtClean="0">
                          <a:solidFill>
                            <a:srgbClr val="000000"/>
                          </a:solidFill>
                          <a:latin typeface="Calibri"/>
                        </a:rPr>
                        <a:t>Sep</a:t>
                      </a:r>
                      <a:r>
                        <a:rPr lang="zh-CN" sz="2200" b="0" i="0" u="none" strike="noStrike" dirty="0" smtClean="0">
                          <a:solidFill>
                            <a:srgbClr val="000000"/>
                          </a:solidFill>
                          <a:latin typeface="Calibri"/>
                        </a:rPr>
                        <a:t> </a:t>
                      </a:r>
                      <a:r>
                        <a:rPr lang="zh-CN" sz="2200" b="0" i="0" u="none" strike="noStrike" dirty="0">
                          <a:solidFill>
                            <a:srgbClr val="000000"/>
                          </a:solidFill>
                          <a:latin typeface="Calibri"/>
                        </a:rPr>
                        <a:t>2018</a:t>
                      </a:r>
                    </a:p>
                  </a:txBody>
                  <a:tcPr marL="9525" marR="9525" marT="9525" marB="0">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zh-CN" sz="2200" b="0" i="0" u="none" strike="noStrike" dirty="0">
                          <a:solidFill>
                            <a:srgbClr val="000000"/>
                          </a:solidFill>
                          <a:latin typeface="Calibri"/>
                        </a:rPr>
                        <a:t>Formality examination </a:t>
                      </a:r>
                      <a:r>
                        <a:rPr lang="en-US" altLang="zh-CN" sz="2200" b="0" i="0" u="none" strike="noStrike" dirty="0" smtClean="0">
                          <a:solidFill>
                            <a:srgbClr val="000000"/>
                          </a:solidFill>
                          <a:latin typeface="Calibri"/>
                        </a:rPr>
                        <a:t>with 77 proposals</a:t>
                      </a:r>
                      <a:r>
                        <a:rPr lang="en-US" altLang="zh-CN" sz="2200" b="0" i="0" u="none" strike="noStrike" baseline="0" dirty="0" smtClean="0">
                          <a:solidFill>
                            <a:srgbClr val="000000"/>
                          </a:solidFill>
                          <a:latin typeface="Calibri"/>
                        </a:rPr>
                        <a:t> passed;</a:t>
                      </a: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00066">
                <a:tc>
                  <a:txBody>
                    <a:bodyPr/>
                    <a:lstStyle/>
                    <a:p>
                      <a:pPr algn="just" fontAlgn="ctr"/>
                      <a:r>
                        <a:rPr lang="en-US" altLang="zh-CN" sz="2200" b="0" i="0" u="none" strike="noStrike" dirty="0" smtClean="0">
                          <a:solidFill>
                            <a:srgbClr val="000000"/>
                          </a:solidFill>
                          <a:latin typeface="Calibri"/>
                        </a:rPr>
                        <a:t>Sep-Oct</a:t>
                      </a:r>
                      <a:r>
                        <a:rPr lang="en-US" altLang="zh-CN" sz="2200" b="0" i="0" u="none" strike="noStrike" baseline="0" dirty="0" smtClean="0">
                          <a:solidFill>
                            <a:srgbClr val="000000"/>
                          </a:solidFill>
                          <a:latin typeface="Calibri"/>
                        </a:rPr>
                        <a:t> 2018</a:t>
                      </a:r>
                      <a:endParaRPr lang="zh-CN" sz="2200" b="0" i="0" u="none" strike="noStrike" dirty="0">
                        <a:solidFill>
                          <a:srgbClr val="000000"/>
                        </a:solidFill>
                        <a:latin typeface="Calibri"/>
                      </a:endParaRP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en-US" altLang="zh-CN" sz="2200" b="0" i="0" u="none" strike="noStrike" dirty="0" smtClean="0">
                          <a:solidFill>
                            <a:srgbClr val="000000"/>
                          </a:solidFill>
                          <a:latin typeface="Calibri"/>
                        </a:rPr>
                        <a:t>Peer review started;</a:t>
                      </a:r>
                      <a:endParaRPr lang="zh-CN" sz="2200" b="0" i="0" u="none" strike="noStrike" dirty="0">
                        <a:solidFill>
                          <a:srgbClr val="000000"/>
                        </a:solidFill>
                        <a:latin typeface="Calibri"/>
                      </a:endParaRP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00066">
                <a:tc>
                  <a:txBody>
                    <a:bodyPr/>
                    <a:lstStyle/>
                    <a:p>
                      <a:pPr algn="just" fontAlgn="ctr"/>
                      <a:r>
                        <a:rPr lang="zh-CN" sz="2200" b="0" i="0" u="none" strike="noStrike" dirty="0">
                          <a:solidFill>
                            <a:srgbClr val="000000"/>
                          </a:solidFill>
                          <a:latin typeface="Calibri"/>
                        </a:rPr>
                        <a:t>29-31 Oct 2018</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zh-CN" sz="2200" b="0" i="0" u="none" strike="noStrike" dirty="0">
                          <a:solidFill>
                            <a:srgbClr val="000000"/>
                          </a:solidFill>
                          <a:latin typeface="Calibri"/>
                        </a:rPr>
                        <a:t>Evaluation panel meeting in </a:t>
                      </a:r>
                      <a:r>
                        <a:rPr lang="zh-CN" sz="2200" b="0" i="0" u="none" strike="noStrike" dirty="0" smtClean="0">
                          <a:solidFill>
                            <a:srgbClr val="000000"/>
                          </a:solidFill>
                          <a:latin typeface="Calibri"/>
                        </a:rPr>
                        <a:t>Paris</a:t>
                      </a:r>
                      <a:r>
                        <a:rPr lang="en-US" altLang="zh-CN" sz="2200" b="0" i="0" u="none" strike="noStrike" dirty="0" smtClean="0">
                          <a:solidFill>
                            <a:srgbClr val="000000"/>
                          </a:solidFill>
                          <a:latin typeface="Calibri"/>
                        </a:rPr>
                        <a:t>;</a:t>
                      </a:r>
                      <a:endParaRPr lang="zh-CN" sz="2200" b="0" i="0" u="none" strike="noStrike" dirty="0">
                        <a:solidFill>
                          <a:srgbClr val="000000"/>
                        </a:solidFill>
                        <a:latin typeface="Calibri"/>
                      </a:endParaRP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500066">
                <a:tc>
                  <a:txBody>
                    <a:bodyPr/>
                    <a:lstStyle/>
                    <a:p>
                      <a:pPr algn="just" fontAlgn="ctr"/>
                      <a:r>
                        <a:rPr lang="zh-CN" sz="2200" b="0" i="0" u="none" strike="noStrike">
                          <a:solidFill>
                            <a:srgbClr val="000000"/>
                          </a:solidFill>
                          <a:latin typeface="Calibri"/>
                        </a:rPr>
                        <a:t>Nov-Dec 2018</a:t>
                      </a:r>
                    </a:p>
                  </a:txBody>
                  <a:tcPr marL="9525" marR="9525" marT="952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zh-CN" sz="2200" b="0" i="0" u="none" strike="noStrike" dirty="0">
                          <a:solidFill>
                            <a:srgbClr val="000000"/>
                          </a:solidFill>
                          <a:latin typeface="Calibri"/>
                        </a:rPr>
                        <a:t>Final funding </a:t>
                      </a:r>
                      <a:r>
                        <a:rPr lang="zh-CN" sz="2200" b="0" i="0" u="none" strike="noStrike" dirty="0" smtClean="0">
                          <a:solidFill>
                            <a:srgbClr val="000000"/>
                          </a:solidFill>
                          <a:latin typeface="Calibri"/>
                        </a:rPr>
                        <a:t>decision made</a:t>
                      </a:r>
                      <a:r>
                        <a:rPr lang="en-US" altLang="zh-CN" sz="2200" b="0" i="0" u="none" strike="noStrike" baseline="0" dirty="0" smtClean="0">
                          <a:solidFill>
                            <a:srgbClr val="000000"/>
                          </a:solidFill>
                          <a:latin typeface="Calibri"/>
                        </a:rPr>
                        <a:t> with</a:t>
                      </a:r>
                      <a:r>
                        <a:rPr lang="zh-CN" sz="2200" b="0" i="0" u="none" strike="noStrike" dirty="0" smtClean="0">
                          <a:solidFill>
                            <a:srgbClr val="000000"/>
                          </a:solidFill>
                          <a:latin typeface="Calibri"/>
                        </a:rPr>
                        <a:t> </a:t>
                      </a:r>
                      <a:r>
                        <a:rPr lang="zh-CN" sz="2200" b="0" i="0" u="none" strike="noStrike" dirty="0">
                          <a:solidFill>
                            <a:srgbClr val="000000"/>
                          </a:solidFill>
                          <a:latin typeface="Calibri"/>
                        </a:rPr>
                        <a:t>11 proposals approved</a:t>
                      </a:r>
                    </a:p>
                  </a:txBody>
                  <a:tcPr marL="9525" marR="9525" marT="952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42852"/>
            <a:ext cx="8229600" cy="1143000"/>
          </a:xfrm>
        </p:spPr>
        <p:txBody>
          <a:bodyPr/>
          <a:lstStyle/>
          <a:p>
            <a:r>
              <a:rPr lang="en-US" altLang="zh-CN" b="1" dirty="0" smtClean="0"/>
              <a:t>Requirements in the Call</a:t>
            </a:r>
            <a:endParaRPr lang="zh-CN" altLang="en-US" b="1" dirty="0"/>
          </a:p>
        </p:txBody>
      </p:sp>
      <p:sp>
        <p:nvSpPr>
          <p:cNvPr id="6" name="内容占位符 2"/>
          <p:cNvSpPr txBox="1">
            <a:spLocks/>
          </p:cNvSpPr>
          <p:nvPr/>
        </p:nvSpPr>
        <p:spPr>
          <a:xfrm>
            <a:off x="428596" y="1214422"/>
            <a:ext cx="8229600" cy="5526946"/>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Four research areas</a:t>
            </a:r>
          </a:p>
          <a:p>
            <a:r>
              <a:rPr lang="en-US" sz="2500" dirty="0" smtClean="0"/>
              <a:t>1） Climate change and new urban economies;</a:t>
            </a:r>
          </a:p>
          <a:p>
            <a:r>
              <a:rPr lang="en-US" sz="2500" dirty="0" smtClean="0"/>
              <a:t>2） Transformation of energy systems to strengthen urban circular economies;</a:t>
            </a:r>
          </a:p>
          <a:p>
            <a:r>
              <a:rPr lang="en-US" sz="2500" dirty="0" smtClean="0"/>
              <a:t>3） Urban public administration and services innovation;</a:t>
            </a:r>
          </a:p>
          <a:p>
            <a:r>
              <a:rPr lang="en-US" altLang="zh-CN" sz="2500" dirty="0" smtClean="0"/>
              <a:t>4</a:t>
            </a:r>
            <a:r>
              <a:rPr lang="zh-CN" altLang="en-US" sz="2500" dirty="0" smtClean="0"/>
              <a:t>） </a:t>
            </a:r>
            <a:r>
              <a:rPr lang="en-US" sz="2500" dirty="0" smtClean="0"/>
              <a:t>Urban data management.</a:t>
            </a:r>
          </a:p>
          <a:p>
            <a:pPr marL="342900" marR="0" lvl="0" indent="-34290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Three executive</a:t>
            </a:r>
            <a:r>
              <a:rPr kumimoji="0" lang="en-US" altLang="zh-CN" sz="3200" b="0" i="0" u="none" strike="noStrike" kern="1200" cap="none" spc="0" normalizeH="0" noProof="0" dirty="0" smtClean="0">
                <a:ln>
                  <a:noFill/>
                </a:ln>
                <a:solidFill>
                  <a:schemeClr val="tx1"/>
                </a:solidFill>
                <a:effectLst/>
                <a:uLnTx/>
                <a:uFillTx/>
                <a:latin typeface="+mn-lt"/>
                <a:ea typeface="+mn-ea"/>
                <a:cs typeface="+mn-cs"/>
              </a:rPr>
              <a:t> years (Mar, 2019-Feb, 2022)</a:t>
            </a:r>
          </a:p>
          <a:p>
            <a:pPr marL="342900" marR="0" lvl="0" indent="-342900" algn="l" defTabSz="914400" rtl="0" eaLnBrk="1" fontAlgn="auto" latinLnBrk="0" hangingPunct="1">
              <a:lnSpc>
                <a:spcPct val="100000"/>
              </a:lnSpc>
              <a:spcBef>
                <a:spcPts val="1200"/>
              </a:spcBef>
              <a:spcAft>
                <a:spcPts val="0"/>
              </a:spcAft>
              <a:buClrTx/>
              <a:buSzTx/>
              <a:buFont typeface="Arial" pitchFamily="34" charset="0"/>
              <a:buChar char="•"/>
              <a:tabLst/>
              <a:defRPr/>
            </a:pPr>
            <a:r>
              <a:rPr lang="en-US" altLang="zh-CN" sz="3200" dirty="0" smtClean="0"/>
              <a:t>China’s team is required to have at least two but no more than three institutes involved.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zh-CN" sz="3200" dirty="0" smtClean="0"/>
              <a:t>The European team is required to have members from at least two countries within the JPI UE scope.</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0040" y="142852"/>
            <a:ext cx="9828584" cy="1143000"/>
          </a:xfrm>
        </p:spPr>
        <p:txBody>
          <a:bodyPr>
            <a:normAutofit/>
          </a:bodyPr>
          <a:lstStyle/>
          <a:p>
            <a:r>
              <a:rPr lang="en-US" altLang="zh-CN" sz="4000" b="1" dirty="0"/>
              <a:t>Funding </a:t>
            </a:r>
            <a:r>
              <a:rPr lang="en-US" altLang="zh-CN" sz="4000" b="1" dirty="0" smtClean="0"/>
              <a:t>Agencies </a:t>
            </a:r>
            <a:r>
              <a:rPr lang="en-US" altLang="zh-CN" sz="4000" b="1" dirty="0"/>
              <a:t>P</a:t>
            </a:r>
            <a:r>
              <a:rPr lang="en-US" altLang="zh-CN" sz="4000" b="1" dirty="0" smtClean="0"/>
              <a:t>articipating </a:t>
            </a:r>
            <a:r>
              <a:rPr lang="en-US" altLang="zh-CN" sz="4000" b="1" dirty="0"/>
              <a:t>in the </a:t>
            </a:r>
            <a:r>
              <a:rPr lang="en-US" altLang="zh-CN" sz="4000" b="1" dirty="0" smtClean="0"/>
              <a:t>Call</a:t>
            </a:r>
            <a:endParaRPr lang="zh-CN" altLang="zh-CN" sz="4000" dirty="0"/>
          </a:p>
        </p:txBody>
      </p:sp>
      <p:sp>
        <p:nvSpPr>
          <p:cNvPr id="6" name="内容占位符 2"/>
          <p:cNvSpPr txBox="1">
            <a:spLocks/>
          </p:cNvSpPr>
          <p:nvPr/>
        </p:nvSpPr>
        <p:spPr>
          <a:xfrm>
            <a:off x="251520" y="1412776"/>
            <a:ext cx="8712968" cy="3672408"/>
          </a:xfrm>
          <a:prstGeom prst="rect">
            <a:avLst/>
          </a:prstGeom>
        </p:spPr>
        <p:txBody>
          <a:bodyPr vert="horz" lIns="91440" tIns="45720" rIns="91440" bIns="45720" rtlCol="0">
            <a:normAutofit/>
          </a:bodyPr>
          <a:lstStyle/>
          <a:p>
            <a:r>
              <a:rPr lang="en-US" altLang="zh-CN" sz="2200" b="1" dirty="0"/>
              <a:t>China	</a:t>
            </a:r>
            <a:r>
              <a:rPr lang="en-US" altLang="zh-CN" sz="2200" b="1" dirty="0" smtClean="0"/>
              <a:t>	    </a:t>
            </a:r>
            <a:r>
              <a:rPr lang="en-US" altLang="zh-CN" sz="2200" dirty="0" smtClean="0"/>
              <a:t>National </a:t>
            </a:r>
            <a:r>
              <a:rPr lang="en-US" altLang="zh-CN" sz="2200" dirty="0"/>
              <a:t>Natural Science Foundation of China (NSFC)</a:t>
            </a:r>
            <a:endParaRPr lang="zh-CN" altLang="zh-CN" sz="2200" dirty="0"/>
          </a:p>
          <a:p>
            <a:r>
              <a:rPr lang="en-US" altLang="zh-CN" sz="2200" b="1" dirty="0"/>
              <a:t>Austria	</a:t>
            </a:r>
            <a:r>
              <a:rPr lang="en-US" altLang="zh-CN" sz="2200" b="1" dirty="0" smtClean="0"/>
              <a:t>	    </a:t>
            </a:r>
            <a:r>
              <a:rPr lang="en-US" altLang="zh-CN" sz="2200" dirty="0" smtClean="0"/>
              <a:t>Austrian </a:t>
            </a:r>
            <a:r>
              <a:rPr lang="en-US" altLang="zh-CN" sz="2200" dirty="0"/>
              <a:t>Research Promotion Agency (FFG) </a:t>
            </a:r>
            <a:endParaRPr lang="zh-CN" altLang="zh-CN" sz="2200" dirty="0"/>
          </a:p>
          <a:p>
            <a:r>
              <a:rPr lang="en-US" altLang="zh-CN" sz="2200" b="1" dirty="0"/>
              <a:t>Belgium	</a:t>
            </a:r>
            <a:r>
              <a:rPr lang="en-US" altLang="zh-CN" sz="2200" b="1" dirty="0" smtClean="0"/>
              <a:t>    </a:t>
            </a:r>
            <a:r>
              <a:rPr lang="en-US" altLang="zh-CN" sz="2200" dirty="0" err="1" smtClean="0"/>
              <a:t>Fonds</a:t>
            </a:r>
            <a:r>
              <a:rPr lang="en-US" altLang="zh-CN" sz="2200" dirty="0" smtClean="0"/>
              <a:t> </a:t>
            </a:r>
            <a:r>
              <a:rPr lang="en-US" altLang="zh-CN" sz="2200" dirty="0"/>
              <a:t>de la </a:t>
            </a:r>
            <a:r>
              <a:rPr lang="en-US" altLang="zh-CN" sz="2200" dirty="0" err="1"/>
              <a:t>Recherche</a:t>
            </a:r>
            <a:r>
              <a:rPr lang="en-US" altLang="zh-CN" sz="2200" dirty="0"/>
              <a:t> </a:t>
            </a:r>
            <a:r>
              <a:rPr lang="en-US" altLang="zh-CN" sz="2200" dirty="0" err="1"/>
              <a:t>Scientifique</a:t>
            </a:r>
            <a:r>
              <a:rPr lang="en-US" altLang="zh-CN" sz="2200" dirty="0"/>
              <a:t> (F.R.S.-FNRS) </a:t>
            </a:r>
            <a:endParaRPr lang="zh-CN" altLang="zh-CN" sz="2200" dirty="0"/>
          </a:p>
          <a:p>
            <a:r>
              <a:rPr lang="en-US" altLang="zh-CN" sz="2200" b="1" dirty="0"/>
              <a:t>France	</a:t>
            </a:r>
            <a:r>
              <a:rPr lang="en-US" altLang="zh-CN" sz="2200" b="1" dirty="0" smtClean="0"/>
              <a:t>	    </a:t>
            </a:r>
            <a:r>
              <a:rPr lang="en-US" altLang="zh-CN" sz="2200" dirty="0" smtClean="0"/>
              <a:t>The </a:t>
            </a:r>
            <a:r>
              <a:rPr lang="en-US" altLang="zh-CN" sz="2200" dirty="0"/>
              <a:t>French National Research Agency (ANR) </a:t>
            </a:r>
            <a:endParaRPr lang="zh-CN" altLang="zh-CN" sz="2200" dirty="0"/>
          </a:p>
          <a:p>
            <a:r>
              <a:rPr lang="en-US" altLang="zh-CN" sz="2200" b="1" dirty="0"/>
              <a:t>Latvia	</a:t>
            </a:r>
            <a:r>
              <a:rPr lang="en-US" altLang="zh-CN" sz="2200" b="1" dirty="0" smtClean="0"/>
              <a:t>	    </a:t>
            </a:r>
            <a:r>
              <a:rPr lang="en-US" altLang="zh-CN" sz="2200" dirty="0" smtClean="0"/>
              <a:t>Ministry </a:t>
            </a:r>
            <a:r>
              <a:rPr lang="en-US" altLang="zh-CN" sz="2200" dirty="0"/>
              <a:t>of Education and Science (IZM)</a:t>
            </a:r>
            <a:endParaRPr lang="zh-CN" altLang="zh-CN" sz="2200" dirty="0"/>
          </a:p>
          <a:p>
            <a:r>
              <a:rPr lang="en-US" altLang="zh-CN" sz="2200" b="1" dirty="0"/>
              <a:t>The </a:t>
            </a:r>
            <a:r>
              <a:rPr lang="en-US" altLang="zh-CN" sz="2200" b="1" dirty="0" smtClean="0"/>
              <a:t>Netherlands  </a:t>
            </a:r>
            <a:r>
              <a:rPr lang="en-US" altLang="zh-CN" sz="2200" dirty="0" err="1" smtClean="0"/>
              <a:t>Netherlands</a:t>
            </a:r>
            <a:r>
              <a:rPr lang="en-US" altLang="zh-CN" sz="2200" dirty="0" smtClean="0"/>
              <a:t> </a:t>
            </a:r>
            <a:r>
              <a:rPr lang="en-US" altLang="zh-CN" sz="2200" dirty="0" err="1"/>
              <a:t>Organisation</a:t>
            </a:r>
            <a:r>
              <a:rPr lang="en-US" altLang="zh-CN" sz="2200" dirty="0"/>
              <a:t> for Scientific Research (NWO)</a:t>
            </a:r>
            <a:endParaRPr lang="zh-CN" altLang="zh-CN" sz="2200" dirty="0"/>
          </a:p>
          <a:p>
            <a:r>
              <a:rPr lang="en-US" altLang="zh-CN" sz="2200" b="1" dirty="0"/>
              <a:t>Norway	</a:t>
            </a:r>
            <a:r>
              <a:rPr lang="en-US" altLang="zh-CN" sz="2200" b="1" dirty="0" smtClean="0"/>
              <a:t>	   </a:t>
            </a:r>
            <a:r>
              <a:rPr lang="en-US" altLang="zh-CN" sz="2200" dirty="0" smtClean="0"/>
              <a:t>The </a:t>
            </a:r>
            <a:r>
              <a:rPr lang="en-US" altLang="zh-CN" sz="2200" dirty="0"/>
              <a:t>Research Council of Norway (RCN)</a:t>
            </a:r>
            <a:endParaRPr lang="zh-CN" altLang="zh-CN" sz="2200" dirty="0"/>
          </a:p>
          <a:p>
            <a:r>
              <a:rPr lang="en-US" altLang="zh-CN" sz="2200" b="1" dirty="0"/>
              <a:t>Poland	</a:t>
            </a:r>
            <a:r>
              <a:rPr lang="en-US" altLang="zh-CN" sz="2200" b="1" dirty="0" smtClean="0"/>
              <a:t>	   </a:t>
            </a:r>
            <a:r>
              <a:rPr lang="en-US" altLang="zh-CN" sz="2200" dirty="0" smtClean="0"/>
              <a:t>National </a:t>
            </a:r>
            <a:r>
              <a:rPr lang="en-US" altLang="zh-CN" sz="2200" dirty="0"/>
              <a:t>Science Centre (NCN)</a:t>
            </a:r>
            <a:endParaRPr lang="zh-CN" altLang="zh-CN" sz="2200" dirty="0"/>
          </a:p>
          <a:p>
            <a:r>
              <a:rPr lang="en-US" altLang="zh-CN" sz="2200" b="1" dirty="0"/>
              <a:t>Sweden	</a:t>
            </a:r>
            <a:r>
              <a:rPr lang="en-US" altLang="zh-CN" sz="2200" b="1" dirty="0" smtClean="0"/>
              <a:t>   </a:t>
            </a:r>
            <a:r>
              <a:rPr lang="en-US" altLang="zh-CN" sz="2200" dirty="0" smtClean="0"/>
              <a:t>Swedish </a:t>
            </a:r>
            <a:r>
              <a:rPr lang="en-US" altLang="zh-CN" sz="2200" dirty="0"/>
              <a:t>Energy Agency (SWEA)</a:t>
            </a:r>
            <a:endParaRPr lang="zh-CN" altLang="zh-CN" sz="2200" dirty="0"/>
          </a:p>
          <a:p>
            <a:r>
              <a:rPr lang="en-US" altLang="zh-CN" sz="2200" b="1" dirty="0"/>
              <a:t>United </a:t>
            </a:r>
            <a:r>
              <a:rPr lang="en-US" altLang="zh-CN" sz="2200" b="1" dirty="0" smtClean="0"/>
              <a:t>Kingdom  </a:t>
            </a:r>
            <a:r>
              <a:rPr lang="en-US" altLang="zh-CN" sz="2200" dirty="0" smtClean="0"/>
              <a:t>Economic </a:t>
            </a:r>
            <a:r>
              <a:rPr lang="en-US" altLang="zh-CN" sz="2200" dirty="0"/>
              <a:t>and Social Research Council (ESRC)</a:t>
            </a:r>
            <a:endParaRPr lang="zh-CN" altLang="zh-CN" sz="2200" dirty="0">
              <a:effectLst/>
            </a:endParaRPr>
          </a:p>
        </p:txBody>
      </p:sp>
    </p:spTree>
    <p:extLst>
      <p:ext uri="{BB962C8B-B14F-4D97-AF65-F5344CB8AC3E}">
        <p14:creationId xmlns:p14="http://schemas.microsoft.com/office/powerpoint/2010/main" xmlns="" val="2622325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42852"/>
            <a:ext cx="8229600" cy="1143000"/>
          </a:xfrm>
        </p:spPr>
        <p:txBody>
          <a:bodyPr/>
          <a:lstStyle/>
          <a:p>
            <a:r>
              <a:rPr lang="zh-CN" altLang="zh-CN" b="1" dirty="0">
                <a:solidFill>
                  <a:srgbClr val="000000"/>
                </a:solidFill>
              </a:rPr>
              <a:t>Evaluation </a:t>
            </a:r>
            <a:r>
              <a:rPr lang="en-US" altLang="zh-CN" b="1" dirty="0" smtClean="0">
                <a:solidFill>
                  <a:srgbClr val="000000"/>
                </a:solidFill>
              </a:rPr>
              <a:t>P</a:t>
            </a:r>
            <a:r>
              <a:rPr lang="zh-CN" altLang="zh-CN" b="1" dirty="0" smtClean="0">
                <a:solidFill>
                  <a:srgbClr val="000000"/>
                </a:solidFill>
              </a:rPr>
              <a:t>anel </a:t>
            </a:r>
            <a:r>
              <a:rPr lang="en-US" altLang="zh-CN" b="1" dirty="0" smtClean="0">
                <a:solidFill>
                  <a:srgbClr val="000000"/>
                </a:solidFill>
              </a:rPr>
              <a:t>M</a:t>
            </a:r>
            <a:r>
              <a:rPr lang="zh-CN" altLang="zh-CN" b="1" dirty="0" smtClean="0">
                <a:solidFill>
                  <a:srgbClr val="000000"/>
                </a:solidFill>
              </a:rPr>
              <a:t>eeting </a:t>
            </a:r>
            <a:r>
              <a:rPr lang="zh-CN" altLang="zh-CN" b="1" dirty="0">
                <a:solidFill>
                  <a:srgbClr val="000000"/>
                </a:solidFill>
              </a:rPr>
              <a:t>in Paris</a:t>
            </a:r>
            <a:endParaRPr lang="zh-CN" altLang="en-US" b="1" dirty="0"/>
          </a:p>
        </p:txBody>
      </p:sp>
      <p:sp>
        <p:nvSpPr>
          <p:cNvPr id="6" name="内容占位符 2"/>
          <p:cNvSpPr txBox="1">
            <a:spLocks/>
          </p:cNvSpPr>
          <p:nvPr/>
        </p:nvSpPr>
        <p:spPr>
          <a:xfrm>
            <a:off x="428596" y="1214422"/>
            <a:ext cx="8229600" cy="516690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NSFC</a:t>
            </a:r>
            <a:r>
              <a:rPr kumimoji="0" lang="en-US" altLang="zh-CN" sz="3200" b="0" i="0" u="none" strike="noStrike" kern="1200" cap="none" spc="0" normalizeH="0" noProof="0" dirty="0" smtClean="0">
                <a:ln>
                  <a:noFill/>
                </a:ln>
                <a:solidFill>
                  <a:schemeClr val="tx1"/>
                </a:solidFill>
                <a:effectLst/>
                <a:uLnTx/>
                <a:uFillTx/>
                <a:latin typeface="+mn-lt"/>
                <a:ea typeface="+mn-ea"/>
                <a:cs typeface="+mn-cs"/>
              </a:rPr>
              <a:t> recommended </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17</a:t>
            </a:r>
            <a:r>
              <a:rPr kumimoji="0" lang="en-US" altLang="zh-CN" sz="3200" b="0" i="0" u="none" strike="noStrike" kern="1200" cap="none" spc="0" normalizeH="0" noProof="0" dirty="0" smtClean="0">
                <a:ln>
                  <a:noFill/>
                </a:ln>
                <a:solidFill>
                  <a:schemeClr val="tx1"/>
                </a:solidFill>
                <a:effectLst/>
                <a:uLnTx/>
                <a:uFillTx/>
                <a:latin typeface="+mn-lt"/>
                <a:ea typeface="+mn-ea"/>
                <a:cs typeface="+mn-cs"/>
              </a:rPr>
              <a:t> reviewers from China, and JPI UE recommended </a:t>
            </a:r>
            <a:r>
              <a:rPr lang="en-US" altLang="zh-CN" sz="3200" dirty="0" smtClean="0"/>
              <a:t>17 reviewers from Europe.</a:t>
            </a:r>
            <a:r>
              <a:rPr kumimoji="0" lang="en-US" altLang="zh-CN" sz="3200" b="0" i="0" u="none" strike="noStrike" kern="1200" cap="none" spc="0" normalizeH="0" noProof="0" dirty="0" smtClean="0">
                <a:ln>
                  <a:noFill/>
                </a:ln>
                <a:solidFill>
                  <a:schemeClr val="tx1"/>
                </a:solidFill>
                <a:effectLst/>
                <a:uLnTx/>
                <a:uFillTx/>
                <a:latin typeface="+mn-lt"/>
                <a:ea typeface="+mn-ea"/>
                <a:cs typeface="+mn-cs"/>
              </a:rPr>
              <a:t> </a:t>
            </a:r>
            <a:endParaRPr lang="en-US" sz="2500" dirty="0" smtClean="0"/>
          </a:p>
          <a:p>
            <a:pPr marL="342900" marR="0" lvl="0" indent="-34290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altLang="zh-CN" sz="3200" b="0" i="0" u="none" strike="noStrike" kern="1200" cap="none" spc="0" normalizeH="0" noProof="0" dirty="0" smtClean="0">
                <a:ln>
                  <a:noFill/>
                </a:ln>
                <a:solidFill>
                  <a:schemeClr val="tx1"/>
                </a:solidFill>
                <a:effectLst/>
                <a:uLnTx/>
                <a:uFillTx/>
                <a:latin typeface="+mn-lt"/>
                <a:ea typeface="+mn-ea"/>
                <a:cs typeface="+mn-cs"/>
              </a:rPr>
              <a:t>All reviewers attended the evaluation panel meeting in Paris, </a:t>
            </a:r>
            <a:r>
              <a:rPr lang="en-US" altLang="zh-CN" sz="3200" dirty="0" smtClean="0"/>
              <a:t>at site or remotely. </a:t>
            </a:r>
            <a:r>
              <a:rPr kumimoji="0" lang="en-US" altLang="zh-CN" sz="3200" b="0" i="0" u="none" strike="noStrike" kern="1200" cap="none" spc="0" normalizeH="0" noProof="0" dirty="0" smtClean="0">
                <a:ln>
                  <a:noFill/>
                </a:ln>
                <a:solidFill>
                  <a:schemeClr val="tx1"/>
                </a:solidFill>
                <a:effectLst/>
                <a:uLnTx/>
                <a:uFillTx/>
                <a:latin typeface="+mn-lt"/>
                <a:ea typeface="+mn-ea"/>
                <a:cs typeface="+mn-cs"/>
              </a:rPr>
              <a:t> </a:t>
            </a:r>
          </a:p>
          <a:p>
            <a:pPr marL="342900" indent="-342900">
              <a:spcBef>
                <a:spcPts val="1200"/>
              </a:spcBef>
              <a:buFont typeface="Arial" pitchFamily="34" charset="0"/>
              <a:buChar char="•"/>
              <a:defRPr/>
            </a:pPr>
            <a:r>
              <a:rPr lang="en-US" altLang="zh-CN" sz="3200" dirty="0"/>
              <a:t>77 proposals were divided into three groups based on their topics. Each proposal was assigned to 5 reviewers, 2 or 3 from China and 2 or 3 from </a:t>
            </a:r>
            <a:r>
              <a:rPr lang="en-US" altLang="zh-CN" sz="3200" dirty="0" smtClean="0"/>
              <a:t>Europe. The proposals were sent to the reviewers 2-4 weeks before the </a:t>
            </a:r>
            <a:r>
              <a:rPr lang="en-US" altLang="zh-CN" sz="3200" dirty="0"/>
              <a:t>P</a:t>
            </a:r>
            <a:r>
              <a:rPr lang="en-US" altLang="zh-CN" sz="3200" dirty="0" smtClean="0"/>
              <a:t>aris meeting. </a:t>
            </a:r>
            <a:endParaRPr lang="en-US" altLang="zh-CN" sz="3200" dirty="0"/>
          </a:p>
          <a:p>
            <a:pPr marL="342900" lvl="0" indent="-342900">
              <a:spcBef>
                <a:spcPts val="1200"/>
              </a:spcBef>
              <a:buFont typeface="Arial" pitchFamily="34" charset="0"/>
              <a:buChar char="•"/>
              <a:defRPr/>
            </a:pPr>
            <a:r>
              <a:rPr lang="en-US" altLang="zh-CN" sz="3200" dirty="0" smtClean="0"/>
              <a:t>5 reviewers gave </a:t>
            </a:r>
            <a:r>
              <a:rPr lang="en-US" altLang="zh-CN" sz="3200" dirty="0"/>
              <a:t>scores </a:t>
            </a:r>
            <a:r>
              <a:rPr lang="en-US" altLang="zh-CN" sz="3200" dirty="0" smtClean="0"/>
              <a:t>for one </a:t>
            </a:r>
            <a:r>
              <a:rPr lang="en-US" altLang="zh-CN" sz="3200" dirty="0"/>
              <a:t>proposal independently on </a:t>
            </a:r>
            <a:r>
              <a:rPr lang="en-US" altLang="zh-CN" sz="3200" dirty="0" smtClean="0"/>
              <a:t>its novelty and quality, and t</a:t>
            </a:r>
            <a:r>
              <a:rPr lang="en-US" altLang="zh-CN" sz="3200" noProof="0" dirty="0" smtClean="0"/>
              <a:t>he five scores were taken into account equally to get a finally score.</a:t>
            </a:r>
          </a:p>
          <a:p>
            <a:pPr marL="342900" lvl="0" indent="-342900">
              <a:spcBef>
                <a:spcPts val="1200"/>
              </a:spcBef>
              <a:buFont typeface="Arial" pitchFamily="34" charset="0"/>
              <a:buChar char="•"/>
              <a:defRPr/>
            </a:pPr>
            <a:r>
              <a:rPr lang="en-US" altLang="zh-CN" sz="3200" noProof="0" dirty="0" smtClean="0"/>
              <a:t>The funded proposals were selected in the order of the</a:t>
            </a:r>
            <a:r>
              <a:rPr lang="en-US" altLang="zh-CN" sz="3200" dirty="0" smtClean="0"/>
              <a:t> finally score from high to low. 10 proposals were planned to be funded at the beginning. If </a:t>
            </a:r>
            <a:r>
              <a:rPr lang="en-US" altLang="zh-CN" sz="3200" dirty="0"/>
              <a:t>the quota comes to a proposal </a:t>
            </a:r>
            <a:r>
              <a:rPr lang="en-US" altLang="zh-CN" sz="3200" dirty="0" smtClean="0"/>
              <a:t>but the related funding agency is running out of budget, then the quota will go to the next highest-score proposal.  </a:t>
            </a:r>
            <a:r>
              <a:rPr lang="en-US" altLang="zh-CN" sz="3200" noProof="0" dirty="0" smtClean="0"/>
              <a:t>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505132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42852"/>
            <a:ext cx="8229600" cy="621852"/>
          </a:xfrm>
        </p:spPr>
        <p:txBody>
          <a:bodyPr>
            <a:normAutofit fontScale="90000"/>
          </a:bodyPr>
          <a:lstStyle/>
          <a:p>
            <a:r>
              <a:rPr lang="en-US" altLang="zh-CN" b="1" dirty="0" smtClean="0"/>
              <a:t>Funded Proposals</a:t>
            </a:r>
            <a:endParaRPr lang="zh-CN" altLang="en-US" b="1" dirty="0"/>
          </a:p>
        </p:txBody>
      </p:sp>
      <p:sp>
        <p:nvSpPr>
          <p:cNvPr id="6" name="内容占位符 2"/>
          <p:cNvSpPr txBox="1">
            <a:spLocks/>
          </p:cNvSpPr>
          <p:nvPr/>
        </p:nvSpPr>
        <p:spPr>
          <a:xfrm>
            <a:off x="411436" y="836712"/>
            <a:ext cx="8712968" cy="523891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2500" b="0" i="0" u="none" strike="noStrike" kern="1200" cap="none" spc="0" normalizeH="0" baseline="0" noProof="0" dirty="0" smtClean="0">
                <a:ln>
                  <a:noFill/>
                </a:ln>
                <a:solidFill>
                  <a:schemeClr val="tx1"/>
                </a:solidFill>
                <a:effectLst/>
                <a:uLnTx/>
                <a:uFillTx/>
                <a:latin typeface="+mn-lt"/>
                <a:ea typeface="+mn-ea"/>
                <a:cs typeface="+mn-cs"/>
              </a:rPr>
              <a:t>11 </a:t>
            </a:r>
            <a:r>
              <a:rPr kumimoji="0" lang="en-US" altLang="zh-CN" sz="2500" b="0" i="0" u="none" strike="noStrike" kern="1200" cap="none" spc="0" normalizeH="0" noProof="0" dirty="0" smtClean="0">
                <a:ln>
                  <a:noFill/>
                </a:ln>
                <a:solidFill>
                  <a:schemeClr val="tx1"/>
                </a:solidFill>
                <a:effectLst/>
                <a:uLnTx/>
                <a:uFillTx/>
                <a:latin typeface="+mn-lt"/>
                <a:ea typeface="+mn-ea"/>
                <a:cs typeface="+mn-cs"/>
              </a:rPr>
              <a:t>proposals are funded, with a total budget of about 22 million RMB from China’s side (2 million for each). </a:t>
            </a:r>
            <a:r>
              <a:rPr kumimoji="0" lang="en-US" altLang="zh-CN" sz="2500" b="0" i="0" u="none" strike="noStrike" kern="1200" cap="none" spc="0" normalizeH="0" baseline="0" noProof="0" dirty="0" smtClean="0">
                <a:ln>
                  <a:noFill/>
                </a:ln>
                <a:solidFill>
                  <a:schemeClr val="tx1"/>
                </a:solidFill>
                <a:effectLst/>
                <a:uLnTx/>
                <a:uFillTx/>
                <a:latin typeface="+mn-lt"/>
                <a:ea typeface="+mn-ea"/>
                <a:cs typeface="+mn-cs"/>
              </a:rPr>
              <a:t> </a:t>
            </a:r>
            <a:endParaRPr kumimoji="0" lang="zh-CN" altLang="en-US" sz="25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15616" y="1772816"/>
            <a:ext cx="6836122" cy="44568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65525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42852"/>
            <a:ext cx="8229600" cy="1143000"/>
          </a:xfrm>
        </p:spPr>
        <p:txBody>
          <a:bodyPr/>
          <a:lstStyle/>
          <a:p>
            <a:r>
              <a:rPr lang="en-US" altLang="zh-CN" b="1" dirty="0" smtClean="0">
                <a:solidFill>
                  <a:srgbClr val="000000"/>
                </a:solidFill>
              </a:rPr>
              <a:t>Next Steps</a:t>
            </a:r>
            <a:endParaRPr lang="zh-CN" altLang="en-US" b="1" dirty="0"/>
          </a:p>
        </p:txBody>
      </p:sp>
      <p:sp>
        <p:nvSpPr>
          <p:cNvPr id="6" name="内容占位符 2"/>
          <p:cNvSpPr txBox="1">
            <a:spLocks/>
          </p:cNvSpPr>
          <p:nvPr/>
        </p:nvSpPr>
        <p:spPr>
          <a:xfrm>
            <a:off x="428596" y="1214422"/>
            <a:ext cx="8229600" cy="5310922"/>
          </a:xfrm>
          <a:prstGeom prst="rect">
            <a:avLst/>
          </a:prstGeom>
        </p:spPr>
        <p:txBody>
          <a:bodyPr vert="horz" lIns="91440" tIns="45720" rIns="91440" bIns="45720" rtlCol="0">
            <a:normAutofit fontScale="77500" lnSpcReduction="20000"/>
          </a:bodyPr>
          <a:lstStyle/>
          <a:p>
            <a:pPr marL="342900" indent="-342900">
              <a:lnSpc>
                <a:spcPct val="120000"/>
              </a:lnSpc>
              <a:spcBef>
                <a:spcPct val="20000"/>
              </a:spcBef>
              <a:buFont typeface="Arial" pitchFamily="34" charset="0"/>
              <a:buChar char="•"/>
              <a:defRPr/>
            </a:pPr>
            <a:r>
              <a:rPr lang="en-US" altLang="zh-CN" sz="3200" dirty="0" smtClean="0"/>
              <a:t>Through </a:t>
            </a:r>
            <a:r>
              <a:rPr lang="en-US" altLang="zh-CN" sz="3200" dirty="0"/>
              <a:t>international collaboration, </a:t>
            </a:r>
            <a:r>
              <a:rPr lang="en-US" altLang="zh-CN" sz="3200" dirty="0" smtClean="0"/>
              <a:t>major issues during urban development can be </a:t>
            </a:r>
            <a:r>
              <a:rPr lang="en-US" altLang="zh-CN" sz="3200" dirty="0"/>
              <a:t>observed and examined from multi-perspectives. Scientists from both sides were able to gain a better understanding on these issues, which would contribute to the knowledge system in the world. </a:t>
            </a:r>
          </a:p>
          <a:p>
            <a:pPr marL="342900" indent="-342900">
              <a:lnSpc>
                <a:spcPct val="120000"/>
              </a:lnSpc>
              <a:spcBef>
                <a:spcPct val="20000"/>
              </a:spcBef>
              <a:buFont typeface="Arial" pitchFamily="34" charset="0"/>
              <a:buChar char="•"/>
              <a:defRPr/>
            </a:pPr>
            <a:r>
              <a:rPr lang="en-US" altLang="zh-CN" sz="3200" dirty="0"/>
              <a:t>The executive period of these projects was three years, which was enough to start the collaboration, but far from enough to solve the key scientific issues of the above topics. Continuous supports will be needed and more common interests need to be included.  </a:t>
            </a:r>
          </a:p>
          <a:p>
            <a:pPr marL="342900" indent="-342900">
              <a:lnSpc>
                <a:spcPct val="120000"/>
              </a:lnSpc>
              <a:spcBef>
                <a:spcPct val="20000"/>
              </a:spcBef>
              <a:buFont typeface="Arial" pitchFamily="34" charset="0"/>
              <a:buChar char="•"/>
              <a:defRPr/>
            </a:pPr>
            <a:r>
              <a:rPr lang="en-US" altLang="zh-CN" sz="3200" dirty="0" smtClean="0"/>
              <a:t>Further </a:t>
            </a:r>
            <a:r>
              <a:rPr lang="en-US" altLang="zh-CN" sz="3200" dirty="0"/>
              <a:t>efforts will be needed for the next phase of joint-programs, more topics could be </a:t>
            </a:r>
            <a:r>
              <a:rPr lang="en-US" altLang="zh-CN" sz="3200" dirty="0" smtClean="0"/>
              <a:t>included, </a:t>
            </a:r>
            <a:r>
              <a:rPr lang="en-US" altLang="zh-CN" sz="3200" dirty="0"/>
              <a:t>such </a:t>
            </a:r>
            <a:r>
              <a:rPr lang="en-US" altLang="zh-CN" sz="3200" dirty="0" smtClean="0"/>
              <a:t>as  urban environmental issues, population transition, etc. </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99813403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721</Words>
  <Application>Microsoft Office PowerPoint</Application>
  <PresentationFormat>全屏显示(4:3)</PresentationFormat>
  <Paragraphs>66</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Introduction of “Sustainable and Liveable Cities and Urban Areas” Programs Co-Sponsored by NSFC and JPI UE </vt:lpstr>
      <vt:lpstr>Objectives of the Program </vt:lpstr>
      <vt:lpstr>Joint Activities </vt:lpstr>
      <vt:lpstr>Major Events during the 1st Phase Cooperation</vt:lpstr>
      <vt:lpstr>Requirements in the Call</vt:lpstr>
      <vt:lpstr>Funding Agencies Participating in the Call</vt:lpstr>
      <vt:lpstr>Evaluation Panel Meeting in Paris</vt:lpstr>
      <vt:lpstr>Funded Proposals</vt:lpstr>
      <vt:lpstr>Next Steps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“Sustainable Urbanization in the Context of Economic Transformation &amp; Climate Change” Co-Sponsored by NSFC and JPI UE</dc:title>
  <dc:creator>user</dc:creator>
  <cp:lastModifiedBy>sj</cp:lastModifiedBy>
  <cp:revision>38</cp:revision>
  <dcterms:created xsi:type="dcterms:W3CDTF">2019-05-14T23:55:22Z</dcterms:created>
  <dcterms:modified xsi:type="dcterms:W3CDTF">2019-05-18T03:47:35Z</dcterms:modified>
</cp:coreProperties>
</file>