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12" r:id="rId2"/>
    <p:sldId id="313" r:id="rId3"/>
    <p:sldId id="314" r:id="rId4"/>
    <p:sldId id="328" r:id="rId5"/>
    <p:sldId id="316" r:id="rId6"/>
    <p:sldId id="333" r:id="rId7"/>
    <p:sldId id="315" r:id="rId8"/>
    <p:sldId id="329" r:id="rId9"/>
    <p:sldId id="334" r:id="rId10"/>
    <p:sldId id="330" r:id="rId11"/>
    <p:sldId id="335" r:id="rId12"/>
    <p:sldId id="331" r:id="rId13"/>
    <p:sldId id="336" r:id="rId14"/>
    <p:sldId id="320" r:id="rId15"/>
    <p:sldId id="324" r:id="rId16"/>
    <p:sldId id="327" r:id="rId17"/>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D58"/>
    <a:srgbClr val="4B8A54"/>
    <a:srgbClr val="D78A54"/>
    <a:srgbClr val="B8DABB"/>
    <a:srgbClr val="9AD5E8"/>
    <a:srgbClr val="85AAC4"/>
    <a:srgbClr val="2A81B8"/>
    <a:srgbClr val="464648"/>
    <a:srgbClr val="A7C7D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14" autoAdjust="0"/>
    <p:restoredTop sz="95190" autoAdjust="0"/>
  </p:normalViewPr>
  <p:slideViewPr>
    <p:cSldViewPr>
      <p:cViewPr varScale="1">
        <p:scale>
          <a:sx n="77" d="100"/>
          <a:sy n="77" d="100"/>
        </p:scale>
        <p:origin x="102" y="57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2F8C732-06A7-4E13-9EBB-40A31FE8CD56}" type="datetimeFigureOut">
              <a:rPr lang="de-AT" smtClean="0"/>
              <a:t>13.02.2020</a:t>
            </a:fld>
            <a:endParaRPr lang="de-AT"/>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FDBD487-30D7-45BA-BA85-A627AD0A8B2A}" type="slidenum">
              <a:rPr lang="de-AT" smtClean="0"/>
              <a:t>‹#›</a:t>
            </a:fld>
            <a:endParaRPr lang="de-AT"/>
          </a:p>
        </p:txBody>
      </p:sp>
    </p:spTree>
    <p:extLst>
      <p:ext uri="{BB962C8B-B14F-4D97-AF65-F5344CB8AC3E}">
        <p14:creationId xmlns:p14="http://schemas.microsoft.com/office/powerpoint/2010/main" val="1211578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13E5A8DE-5699-4584-993C-C932B981DA9A}" type="datetimeFigureOut">
              <a:rPr lang="de-DE" smtClean="0"/>
              <a:pPr/>
              <a:t>13.02.2020</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4ACE5833-FFAF-46E1-B4BE-870391B8A1CE}" type="slidenum">
              <a:rPr lang="de-DE" smtClean="0"/>
              <a:pPr/>
              <a:t>‹#›</a:t>
            </a:fld>
            <a:endParaRPr lang="de-DE"/>
          </a:p>
        </p:txBody>
      </p:sp>
    </p:spTree>
    <p:extLst>
      <p:ext uri="{BB962C8B-B14F-4D97-AF65-F5344CB8AC3E}">
        <p14:creationId xmlns:p14="http://schemas.microsoft.com/office/powerpoint/2010/main" val="88029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3</a:t>
            </a:fld>
            <a:endParaRPr lang="de-DE"/>
          </a:p>
        </p:txBody>
      </p:sp>
    </p:spTree>
    <p:extLst>
      <p:ext uri="{BB962C8B-B14F-4D97-AF65-F5344CB8AC3E}">
        <p14:creationId xmlns:p14="http://schemas.microsoft.com/office/powerpoint/2010/main" val="144168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12</a:t>
            </a:fld>
            <a:endParaRPr lang="de-DE"/>
          </a:p>
        </p:txBody>
      </p:sp>
    </p:spTree>
    <p:extLst>
      <p:ext uri="{BB962C8B-B14F-4D97-AF65-F5344CB8AC3E}">
        <p14:creationId xmlns:p14="http://schemas.microsoft.com/office/powerpoint/2010/main" val="2657189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13</a:t>
            </a:fld>
            <a:endParaRPr lang="de-DE"/>
          </a:p>
        </p:txBody>
      </p:sp>
    </p:spTree>
    <p:extLst>
      <p:ext uri="{BB962C8B-B14F-4D97-AF65-F5344CB8AC3E}">
        <p14:creationId xmlns:p14="http://schemas.microsoft.com/office/powerpoint/2010/main" val="427658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14</a:t>
            </a:fld>
            <a:endParaRPr lang="de-DE"/>
          </a:p>
        </p:txBody>
      </p:sp>
    </p:spTree>
    <p:extLst>
      <p:ext uri="{BB962C8B-B14F-4D97-AF65-F5344CB8AC3E}">
        <p14:creationId xmlns:p14="http://schemas.microsoft.com/office/powerpoint/2010/main" val="1505205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ACE5833-FFAF-46E1-B4BE-870391B8A1CE}" type="slidenum">
              <a:rPr lang="de-DE" smtClean="0"/>
              <a:pPr/>
              <a:t>15</a:t>
            </a:fld>
            <a:endParaRPr lang="de-DE"/>
          </a:p>
        </p:txBody>
      </p:sp>
    </p:spTree>
    <p:extLst>
      <p:ext uri="{BB962C8B-B14F-4D97-AF65-F5344CB8AC3E}">
        <p14:creationId xmlns:p14="http://schemas.microsoft.com/office/powerpoint/2010/main" val="185182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4</a:t>
            </a:fld>
            <a:endParaRPr lang="de-DE"/>
          </a:p>
        </p:txBody>
      </p:sp>
    </p:spTree>
    <p:extLst>
      <p:ext uri="{BB962C8B-B14F-4D97-AF65-F5344CB8AC3E}">
        <p14:creationId xmlns:p14="http://schemas.microsoft.com/office/powerpoint/2010/main" val="201123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5</a:t>
            </a:fld>
            <a:endParaRPr lang="de-DE"/>
          </a:p>
        </p:txBody>
      </p:sp>
    </p:spTree>
    <p:extLst>
      <p:ext uri="{BB962C8B-B14F-4D97-AF65-F5344CB8AC3E}">
        <p14:creationId xmlns:p14="http://schemas.microsoft.com/office/powerpoint/2010/main" val="127821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6</a:t>
            </a:fld>
            <a:endParaRPr lang="de-DE"/>
          </a:p>
        </p:txBody>
      </p:sp>
    </p:spTree>
    <p:extLst>
      <p:ext uri="{BB962C8B-B14F-4D97-AF65-F5344CB8AC3E}">
        <p14:creationId xmlns:p14="http://schemas.microsoft.com/office/powerpoint/2010/main" val="298034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7</a:t>
            </a:fld>
            <a:endParaRPr lang="de-DE"/>
          </a:p>
        </p:txBody>
      </p:sp>
    </p:spTree>
    <p:extLst>
      <p:ext uri="{BB962C8B-B14F-4D97-AF65-F5344CB8AC3E}">
        <p14:creationId xmlns:p14="http://schemas.microsoft.com/office/powerpoint/2010/main" val="613675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8</a:t>
            </a:fld>
            <a:endParaRPr lang="de-DE"/>
          </a:p>
        </p:txBody>
      </p:sp>
    </p:spTree>
    <p:extLst>
      <p:ext uri="{BB962C8B-B14F-4D97-AF65-F5344CB8AC3E}">
        <p14:creationId xmlns:p14="http://schemas.microsoft.com/office/powerpoint/2010/main" val="141196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9</a:t>
            </a:fld>
            <a:endParaRPr lang="de-DE"/>
          </a:p>
        </p:txBody>
      </p:sp>
    </p:spTree>
    <p:extLst>
      <p:ext uri="{BB962C8B-B14F-4D97-AF65-F5344CB8AC3E}">
        <p14:creationId xmlns:p14="http://schemas.microsoft.com/office/powerpoint/2010/main" val="303297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10</a:t>
            </a:fld>
            <a:endParaRPr lang="de-DE"/>
          </a:p>
        </p:txBody>
      </p:sp>
    </p:spTree>
    <p:extLst>
      <p:ext uri="{BB962C8B-B14F-4D97-AF65-F5344CB8AC3E}">
        <p14:creationId xmlns:p14="http://schemas.microsoft.com/office/powerpoint/2010/main" val="2177723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br>
              <a:rPr lang="sv-SE" dirty="0">
                <a:solidFill>
                  <a:schemeClr val="tx1"/>
                </a:solidFill>
              </a:rPr>
            </a:br>
            <a:r>
              <a:rPr lang="en-US" sz="1200" b="1" dirty="0"/>
              <a:t>New dynamics of public services</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11</a:t>
            </a:fld>
            <a:endParaRPr lang="de-DE"/>
          </a:p>
        </p:txBody>
      </p:sp>
    </p:spTree>
    <p:extLst>
      <p:ext uri="{BB962C8B-B14F-4D97-AF65-F5344CB8AC3E}">
        <p14:creationId xmlns:p14="http://schemas.microsoft.com/office/powerpoint/2010/main" val="126765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Text Placeholder 2"/>
          <p:cNvSpPr>
            <a:spLocks noGrp="1"/>
          </p:cNvSpPr>
          <p:nvPr>
            <p:ph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5"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spTree>
    <p:extLst>
      <p:ext uri="{BB962C8B-B14F-4D97-AF65-F5344CB8AC3E}">
        <p14:creationId xmlns:p14="http://schemas.microsoft.com/office/powerpoint/2010/main" val="131347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2" name="Text Placeholder 2"/>
          <p:cNvSpPr>
            <a:spLocks noGrp="1"/>
          </p:cNvSpPr>
          <p:nvPr>
            <p:ph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13"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spTree>
    <p:extLst>
      <p:ext uri="{BB962C8B-B14F-4D97-AF65-F5344CB8AC3E}">
        <p14:creationId xmlns:p14="http://schemas.microsoft.com/office/powerpoint/2010/main" val="39429586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userDrawn="1"/>
        </p:nvSpPr>
        <p:spPr>
          <a:xfrm>
            <a:off x="251521" y="360000"/>
            <a:ext cx="8640960" cy="4536504"/>
          </a:xfrm>
          <a:prstGeom prst="rect">
            <a:avLst/>
          </a:prstGeom>
          <a:solidFill>
            <a:srgbClr val="A7C7D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rgbClr val="9AD5E8"/>
              </a:solidFill>
            </a:endParaRPr>
          </a:p>
        </p:txBody>
      </p:sp>
      <p:sp>
        <p:nvSpPr>
          <p:cNvPr id="3" name="Text Placeholder 2"/>
          <p:cNvSpPr>
            <a:spLocks noGrp="1"/>
          </p:cNvSpPr>
          <p:nvPr>
            <p:ph type="body"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2"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pic>
        <p:nvPicPr>
          <p:cNvPr id="12" name="Afbeelding 11" descr="JPI-pay-off.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96544" y="144000"/>
            <a:ext cx="3995936" cy="120885"/>
          </a:xfrm>
          <a:prstGeom prst="rect">
            <a:avLst/>
          </a:prstGeom>
        </p:spPr>
      </p:pic>
      <p:pic>
        <p:nvPicPr>
          <p:cNvPr id="16" name="Afbeelding 15" descr="JPI Urban Europe_Temporary logotype solution_DEF.pdf"/>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6000" y="-11336"/>
            <a:ext cx="1331640" cy="382443"/>
          </a:xfrm>
          <a:prstGeom prst="rect">
            <a:avLst/>
          </a:prstGeom>
        </p:spPr>
      </p:pic>
      <p:sp>
        <p:nvSpPr>
          <p:cNvPr id="4" name="Rechthoek 3"/>
          <p:cNvSpPr/>
          <p:nvPr userDrawn="1"/>
        </p:nvSpPr>
        <p:spPr>
          <a:xfrm>
            <a:off x="4860032" y="51470"/>
            <a:ext cx="1008112" cy="2880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Title Placeholder 1"/>
          <p:cNvSpPr txBox="1">
            <a:spLocks/>
          </p:cNvSpPr>
          <p:nvPr userDrawn="1"/>
        </p:nvSpPr>
        <p:spPr>
          <a:xfrm>
            <a:off x="251520" y="4948014"/>
            <a:ext cx="2448272" cy="144016"/>
          </a:xfrm>
          <a:prstGeom prst="rect">
            <a:avLst/>
          </a:prstGeom>
        </p:spPr>
        <p:txBody>
          <a:bodyPr vert="horz" lIns="0" tIns="0" rIns="0" bIns="0" rtlCol="0" anchor="t" anchorCtr="0">
            <a:normAutofit/>
          </a:bodyPr>
          <a:lstStyle>
            <a:lvl1pPr algn="l" defTabSz="457200" rtl="0" eaLnBrk="1" latinLnBrk="0" hangingPunct="1">
              <a:spcBef>
                <a:spcPct val="0"/>
              </a:spcBef>
              <a:buNone/>
              <a:defRPr sz="2000" b="1" i="0" kern="1200">
                <a:solidFill>
                  <a:srgbClr val="093D58"/>
                </a:solidFill>
                <a:latin typeface="Arial"/>
                <a:ea typeface="+mj-ea"/>
                <a:cs typeface="Arial"/>
              </a:defRPr>
            </a:lvl1pPr>
          </a:lstStyle>
          <a:p>
            <a:r>
              <a:rPr lang="nl-NL" sz="800" b="1" i="0" kern="1200" dirty="0">
                <a:solidFill>
                  <a:srgbClr val="093D58"/>
                </a:solidFill>
                <a:latin typeface="Arial"/>
                <a:ea typeface="+mj-ea"/>
                <a:cs typeface="Arial"/>
              </a:rPr>
              <a:t>JPI Urban Europe </a:t>
            </a:r>
            <a:r>
              <a:rPr lang="nl-NL" sz="800" b="0" i="0" kern="1200" dirty="0">
                <a:solidFill>
                  <a:srgbClr val="093D58"/>
                </a:solidFill>
                <a:latin typeface="Arial"/>
                <a:ea typeface="+mj-ea"/>
                <a:cs typeface="Arial"/>
              </a:rPr>
              <a:t>Making Cities Work</a:t>
            </a:r>
            <a:endParaRPr lang="en-GB" sz="800" b="0" dirty="0"/>
          </a:p>
        </p:txBody>
      </p:sp>
    </p:spTree>
    <p:extLst>
      <p:ext uri="{BB962C8B-B14F-4D97-AF65-F5344CB8AC3E}">
        <p14:creationId xmlns:p14="http://schemas.microsoft.com/office/powerpoint/2010/main" val="349287222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2000" b="1" i="0" kern="1200">
          <a:solidFill>
            <a:srgbClr val="093D5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800" kern="1200">
          <a:solidFill>
            <a:srgbClr val="093D58"/>
          </a:solidFill>
          <a:latin typeface="Arial"/>
          <a:ea typeface="+mn-ea"/>
          <a:cs typeface="Arial"/>
        </a:defRPr>
      </a:lvl1pPr>
      <a:lvl2pPr marL="742950" indent="-285750" algn="l" defTabSz="457200" rtl="0" eaLnBrk="1" latinLnBrk="0" hangingPunct="1">
        <a:spcBef>
          <a:spcPct val="20000"/>
        </a:spcBef>
        <a:buFont typeface="Arial"/>
        <a:buChar char="–"/>
        <a:defRPr sz="1400" kern="1200">
          <a:solidFill>
            <a:srgbClr val="093D58"/>
          </a:solidFill>
          <a:latin typeface="Arial"/>
          <a:ea typeface="+mn-ea"/>
          <a:cs typeface="Arial"/>
        </a:defRPr>
      </a:lvl2pPr>
      <a:lvl3pPr marL="1143000" indent="-228600" algn="l" defTabSz="457200" rtl="0" eaLnBrk="1" latinLnBrk="0" hangingPunct="1">
        <a:spcBef>
          <a:spcPct val="20000"/>
        </a:spcBef>
        <a:buFont typeface="Arial"/>
        <a:buChar char="•"/>
        <a:defRPr sz="1200" kern="1200">
          <a:solidFill>
            <a:srgbClr val="093D58"/>
          </a:solidFill>
          <a:latin typeface="Arial"/>
          <a:ea typeface="+mn-ea"/>
          <a:cs typeface="Arial"/>
        </a:defRPr>
      </a:lvl3pPr>
      <a:lvl4pPr marL="1600200" indent="-228600" algn="l" defTabSz="457200" rtl="0" eaLnBrk="1" latinLnBrk="0" hangingPunct="1">
        <a:spcBef>
          <a:spcPct val="20000"/>
        </a:spcBef>
        <a:buFont typeface="Arial"/>
        <a:buChar char="–"/>
        <a:defRPr sz="1000" kern="1200">
          <a:solidFill>
            <a:srgbClr val="093D58"/>
          </a:solidFill>
          <a:latin typeface="Arial"/>
          <a:ea typeface="+mn-ea"/>
          <a:cs typeface="Arial"/>
        </a:defRPr>
      </a:lvl4pPr>
      <a:lvl5pPr marL="2057400" indent="-228600" algn="l" defTabSz="457200" rtl="0" eaLnBrk="1" latinLnBrk="0" hangingPunct="1">
        <a:spcBef>
          <a:spcPct val="20000"/>
        </a:spcBef>
        <a:buFont typeface="Arial"/>
        <a:buChar char="»"/>
        <a:defRPr sz="800" kern="1200">
          <a:solidFill>
            <a:srgbClr val="093D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jpi-urbaneurope.eu/app/uploads/2019/12/Urban-Migation-National-Contact-Points19121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inkedin.com/groups/88722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16F5E8F1-2328-447C-B874-EBA45C1BFCEF}"/>
              </a:ext>
            </a:extLst>
          </p:cNvPr>
          <p:cNvSpPr/>
          <p:nvPr/>
        </p:nvSpPr>
        <p:spPr>
          <a:xfrm>
            <a:off x="251520" y="2187029"/>
            <a:ext cx="8640960" cy="769441"/>
          </a:xfrm>
          <a:prstGeom prst="rect">
            <a:avLst/>
          </a:prstGeom>
        </p:spPr>
        <p:txBody>
          <a:bodyPr wrap="square">
            <a:spAutoFit/>
          </a:bodyPr>
          <a:lstStyle/>
          <a:p>
            <a:pPr algn="ctr"/>
            <a:r>
              <a:rPr lang="sv-SE" sz="4400" b="1" dirty="0">
                <a:solidFill>
                  <a:schemeClr val="accent1">
                    <a:lumMod val="50000"/>
                  </a:schemeClr>
                </a:solidFill>
                <a:latin typeface="Arial" panose="020B0604020202020204" pitchFamily="34" charset="0"/>
                <a:cs typeface="Arial" panose="020B0604020202020204" pitchFamily="34" charset="0"/>
              </a:rPr>
              <a:t>Urban Migration</a:t>
            </a:r>
          </a:p>
        </p:txBody>
      </p:sp>
      <p:sp>
        <p:nvSpPr>
          <p:cNvPr id="8" name="Rektangel 7">
            <a:extLst>
              <a:ext uri="{FF2B5EF4-FFF2-40B4-BE49-F238E27FC236}">
                <a16:creationId xmlns:a16="http://schemas.microsoft.com/office/drawing/2014/main" id="{524FDD6D-5998-4EDC-882C-B7E0A87C3B8C}"/>
              </a:ext>
            </a:extLst>
          </p:cNvPr>
          <p:cNvSpPr/>
          <p:nvPr/>
        </p:nvSpPr>
        <p:spPr>
          <a:xfrm>
            <a:off x="1307780" y="3939902"/>
            <a:ext cx="6555628" cy="338554"/>
          </a:xfrm>
          <a:prstGeom prst="rect">
            <a:avLst/>
          </a:prstGeom>
        </p:spPr>
        <p:txBody>
          <a:bodyPr wrap="square">
            <a:spAutoFit/>
          </a:bodyPr>
          <a:lstStyle/>
          <a:p>
            <a:pPr algn="ctr"/>
            <a:r>
              <a:rPr lang="sv-SE" sz="1600" b="1" dirty="0">
                <a:solidFill>
                  <a:schemeClr val="accent1">
                    <a:lumMod val="50000"/>
                  </a:schemeClr>
                </a:solidFill>
                <a:latin typeface="Arial" panose="020B0604020202020204" pitchFamily="34" charset="0"/>
                <a:cs typeface="Arial" panose="020B0604020202020204" pitchFamily="34" charset="0"/>
              </a:rPr>
              <a:t>jpi-urbaneurope.eu</a:t>
            </a:r>
          </a:p>
        </p:txBody>
      </p:sp>
      <p:sp>
        <p:nvSpPr>
          <p:cNvPr id="5" name="Rektangel 4">
            <a:extLst>
              <a:ext uri="{FF2B5EF4-FFF2-40B4-BE49-F238E27FC236}">
                <a16:creationId xmlns:a16="http://schemas.microsoft.com/office/drawing/2014/main" id="{AEEB9511-8659-457C-9CA1-84B5411ED0A0}"/>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1076611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2</a:t>
            </a:r>
            <a:br>
              <a:rPr lang="de-AT" altLang="de-DE" dirty="0"/>
            </a:br>
            <a:endParaRPr lang="de-AT" altLang="de-DE" dirty="0"/>
          </a:p>
        </p:txBody>
      </p:sp>
      <p:sp>
        <p:nvSpPr>
          <p:cNvPr id="3" name="Platshållare för innehåll 2"/>
          <p:cNvSpPr>
            <a:spLocks noGrp="1"/>
          </p:cNvSpPr>
          <p:nvPr>
            <p:ph idx="1"/>
          </p:nvPr>
        </p:nvSpPr>
        <p:spPr>
          <a:xfrm>
            <a:off x="1619672" y="1203598"/>
            <a:ext cx="6056430" cy="1152128"/>
          </a:xfrm>
        </p:spPr>
        <p:txBody>
          <a:bodyPr>
            <a:noAutofit/>
          </a:bodyPr>
          <a:lstStyle/>
          <a:p>
            <a:pPr marL="0" indent="0">
              <a:buNone/>
            </a:pPr>
            <a:r>
              <a:rPr lang="en-GB" b="1" dirty="0"/>
              <a:t>Urban governance of housing issues</a:t>
            </a:r>
          </a:p>
        </p:txBody>
      </p:sp>
      <p:sp>
        <p:nvSpPr>
          <p:cNvPr id="4" name="Rektangel 3">
            <a:extLst>
              <a:ext uri="{FF2B5EF4-FFF2-40B4-BE49-F238E27FC236}">
                <a16:creationId xmlns:a16="http://schemas.microsoft.com/office/drawing/2014/main" id="{0E38C50E-E15D-402B-AC19-4A4FD8FEEA09}"/>
              </a:ext>
            </a:extLst>
          </p:cNvPr>
          <p:cNvSpPr/>
          <p:nvPr/>
        </p:nvSpPr>
        <p:spPr>
          <a:xfrm>
            <a:off x="1619672" y="1812692"/>
            <a:ext cx="6264696" cy="2308324"/>
          </a:xfrm>
          <a:prstGeom prst="rect">
            <a:avLst/>
          </a:prstGeom>
        </p:spPr>
        <p:txBody>
          <a:bodyPr wrap="square">
            <a:spAutoFit/>
          </a:bodyPr>
          <a:lstStyle/>
          <a:p>
            <a:r>
              <a:rPr lang="en-GB" sz="1200" dirty="0">
                <a:solidFill>
                  <a:srgbClr val="093D58"/>
                </a:solidFill>
                <a:latin typeface="Arial" panose="020B0604020202020204" pitchFamily="34" charset="0"/>
                <a:cs typeface="Arial" panose="020B0604020202020204" pitchFamily="34" charset="0"/>
              </a:rPr>
              <a:t>To be able to manage migration and assist the long-term integration of migrants, cities need to adapt solid housing practices and measures. Cities’ leeway in providing and assisting migrants has been dependent on the degree of state control vs. local and regional autonomy. Furthermore, factors of historical and cultural nature are important at the urban level. </a:t>
            </a:r>
          </a:p>
          <a:p>
            <a:endParaRPr lang="en-GB"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In relation to this, providing adequate and affordable housing to migrants is one of the biggest challenges, in terms of stresses on some cities’ settlement and housing capacities. </a:t>
            </a:r>
          </a:p>
          <a:p>
            <a:endParaRPr lang="en-GB"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Meanwhile, many urban areas experience an increased pressure on the housing market by other dynamics including the movement of citizens from rural to urban areas as well as demographic changes in the host populations.</a:t>
            </a:r>
            <a:endParaRPr lang="sv-SE" sz="1200" dirty="0">
              <a:solidFill>
                <a:srgbClr val="093D58"/>
              </a:solidFill>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CC8E83E1-7D5D-40AC-936E-5633829919D5}"/>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362648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2</a:t>
            </a:r>
            <a:br>
              <a:rPr lang="de-AT" altLang="de-DE" dirty="0"/>
            </a:br>
            <a:endParaRPr lang="de-AT" altLang="de-DE" dirty="0"/>
          </a:p>
        </p:txBody>
      </p:sp>
      <p:sp>
        <p:nvSpPr>
          <p:cNvPr id="3" name="Platshållare för innehåll 2"/>
          <p:cNvSpPr>
            <a:spLocks noGrp="1"/>
          </p:cNvSpPr>
          <p:nvPr>
            <p:ph idx="1"/>
          </p:nvPr>
        </p:nvSpPr>
        <p:spPr>
          <a:xfrm>
            <a:off x="1619672" y="1203598"/>
            <a:ext cx="6056430" cy="1152128"/>
          </a:xfrm>
        </p:spPr>
        <p:txBody>
          <a:bodyPr>
            <a:noAutofit/>
          </a:bodyPr>
          <a:lstStyle/>
          <a:p>
            <a:pPr marL="0" indent="0">
              <a:buNone/>
            </a:pPr>
            <a:r>
              <a:rPr lang="en-GB" b="1" dirty="0"/>
              <a:t>Urban governance of housing issues</a:t>
            </a:r>
          </a:p>
        </p:txBody>
      </p:sp>
      <p:sp>
        <p:nvSpPr>
          <p:cNvPr id="4" name="Rektangel 3">
            <a:extLst>
              <a:ext uri="{FF2B5EF4-FFF2-40B4-BE49-F238E27FC236}">
                <a16:creationId xmlns:a16="http://schemas.microsoft.com/office/drawing/2014/main" id="{0E38C50E-E15D-402B-AC19-4A4FD8FEEA09}"/>
              </a:ext>
            </a:extLst>
          </p:cNvPr>
          <p:cNvSpPr/>
          <p:nvPr/>
        </p:nvSpPr>
        <p:spPr>
          <a:xfrm>
            <a:off x="1619672" y="1851670"/>
            <a:ext cx="6264696" cy="2492990"/>
          </a:xfrm>
          <a:prstGeom prst="rect">
            <a:avLst/>
          </a:prstGeom>
        </p:spPr>
        <p:txBody>
          <a:bodyPr wrap="square">
            <a:spAutoFit/>
          </a:bodyPr>
          <a:lstStyle/>
          <a:p>
            <a:r>
              <a:rPr lang="en-GB" sz="1200" b="1" u="sng" dirty="0">
                <a:solidFill>
                  <a:srgbClr val="093D58"/>
                </a:solidFill>
                <a:latin typeface="Arial" panose="020B0604020202020204" pitchFamily="34" charset="0"/>
                <a:cs typeface="Arial" panose="020B0604020202020204" pitchFamily="34" charset="0"/>
              </a:rPr>
              <a:t>Project proposals should address at least one of the following issues</a:t>
            </a:r>
            <a:r>
              <a:rPr lang="en-GB" sz="1200" u="sng" dirty="0">
                <a:solidFill>
                  <a:srgbClr val="093D58"/>
                </a:solidFill>
                <a:latin typeface="Arial" panose="020B0604020202020204" pitchFamily="34" charset="0"/>
                <a:cs typeface="Arial" panose="020B0604020202020204" pitchFamily="34" charset="0"/>
              </a:rPr>
              <a:t>:</a:t>
            </a:r>
            <a:endParaRPr lang="sv-SE"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 </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Adequate responses to urgent housing needs due to unforeseen increases in population, and the promotion of social integration in such cases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Increased demand for dwellings in already pressured housing markets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Counteracting measures for socio-spatial segregation and discrimination in the housing market</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Interplays between administrations on national, regional, city and neighbourhood levels as well as between municipalities, public and private housing providers/developers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Motivators and factors of migrant community building and efficient prevention of stigmatised, deprived and unsafe areas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Integration effects of different forms of housing tenure (for instance cooperatives, social housing and community housing projects)</a:t>
            </a:r>
            <a:endParaRPr lang="sv-SE" sz="1200" dirty="0">
              <a:solidFill>
                <a:srgbClr val="093D58"/>
              </a:solidFill>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CC8E83E1-7D5D-40AC-936E-5633829919D5}"/>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415040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3</a:t>
            </a:r>
            <a:br>
              <a:rPr lang="de-AT" altLang="de-DE" dirty="0"/>
            </a:br>
            <a:endParaRPr lang="de-AT" altLang="de-DE" dirty="0"/>
          </a:p>
        </p:txBody>
      </p:sp>
      <p:sp>
        <p:nvSpPr>
          <p:cNvPr id="3" name="Platshållare för innehåll 2"/>
          <p:cNvSpPr>
            <a:spLocks noGrp="1"/>
          </p:cNvSpPr>
          <p:nvPr>
            <p:ph idx="1"/>
          </p:nvPr>
        </p:nvSpPr>
        <p:spPr>
          <a:xfrm>
            <a:off x="1619672" y="1203598"/>
            <a:ext cx="6056430" cy="648072"/>
          </a:xfrm>
        </p:spPr>
        <p:txBody>
          <a:bodyPr>
            <a:noAutofit/>
          </a:bodyPr>
          <a:lstStyle/>
          <a:p>
            <a:pPr marL="0" indent="0">
              <a:buNone/>
            </a:pPr>
            <a:r>
              <a:rPr lang="en-GB" b="1" dirty="0"/>
              <a:t>Enhancing cities’ administrative capacities and supporting evidence-based integration policies (managing migration)</a:t>
            </a:r>
            <a:endParaRPr lang="en-US" b="1" dirty="0"/>
          </a:p>
        </p:txBody>
      </p:sp>
      <p:sp>
        <p:nvSpPr>
          <p:cNvPr id="4" name="Rektangel 3">
            <a:extLst>
              <a:ext uri="{FF2B5EF4-FFF2-40B4-BE49-F238E27FC236}">
                <a16:creationId xmlns:a16="http://schemas.microsoft.com/office/drawing/2014/main" id="{564A0BA6-2111-40B1-A6C3-AF6B68C83496}"/>
              </a:ext>
            </a:extLst>
          </p:cNvPr>
          <p:cNvSpPr/>
          <p:nvPr/>
        </p:nvSpPr>
        <p:spPr>
          <a:xfrm>
            <a:off x="1619672" y="2194198"/>
            <a:ext cx="6192688" cy="2492990"/>
          </a:xfrm>
          <a:prstGeom prst="rect">
            <a:avLst/>
          </a:prstGeom>
        </p:spPr>
        <p:txBody>
          <a:bodyPr wrap="square">
            <a:spAutoFit/>
          </a:bodyPr>
          <a:lstStyle/>
          <a:p>
            <a:r>
              <a:rPr lang="en-GB" sz="1200" dirty="0">
                <a:solidFill>
                  <a:srgbClr val="093D58"/>
                </a:solidFill>
                <a:latin typeface="Arial" panose="020B0604020202020204" pitchFamily="34" charset="0"/>
                <a:cs typeface="Arial" panose="020B0604020202020204" pitchFamily="34" charset="0"/>
              </a:rPr>
              <a:t>Many initiatives, policies and actions have been undertaken to support integration processes in European urban areas, both to be able to handle emergency situations as well as long-term migration flows. However, difficulties exist in sharing information, results, knowledge and experiences of such initiatives to inform evidence-based urban policy making in Europe. </a:t>
            </a:r>
            <a:endParaRPr lang="sv-SE"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 </a:t>
            </a:r>
            <a:endParaRPr lang="sv-SE"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Furthermore, there are insufficient tools for evidence-based integration and cross-country comparability of integration indicators in urban areas. </a:t>
            </a:r>
            <a:endParaRPr lang="sv-SE"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 </a:t>
            </a:r>
            <a:endParaRPr lang="sv-SE"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Building an EU-wide knowledge base on integration measures and research results at city and regional levels can help to enhance policy learning and build an evidence base that can inform the translation of good practices into different urban contexts and support policy learning. </a:t>
            </a:r>
            <a:endParaRPr lang="sv-SE" sz="1200" dirty="0">
              <a:solidFill>
                <a:srgbClr val="093D58"/>
              </a:solidFill>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3BAC995B-16A8-4CB4-8F22-071CDB5B9576}"/>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175057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3</a:t>
            </a:r>
            <a:br>
              <a:rPr lang="de-AT" altLang="de-DE" dirty="0"/>
            </a:br>
            <a:endParaRPr lang="de-AT" altLang="de-DE" dirty="0"/>
          </a:p>
        </p:txBody>
      </p:sp>
      <p:sp>
        <p:nvSpPr>
          <p:cNvPr id="3" name="Platshållare för innehåll 2"/>
          <p:cNvSpPr>
            <a:spLocks noGrp="1"/>
          </p:cNvSpPr>
          <p:nvPr>
            <p:ph idx="1"/>
          </p:nvPr>
        </p:nvSpPr>
        <p:spPr>
          <a:xfrm>
            <a:off x="1619672" y="1203598"/>
            <a:ext cx="6056430" cy="648072"/>
          </a:xfrm>
        </p:spPr>
        <p:txBody>
          <a:bodyPr>
            <a:noAutofit/>
          </a:bodyPr>
          <a:lstStyle/>
          <a:p>
            <a:pPr marL="0" indent="0">
              <a:buNone/>
            </a:pPr>
            <a:r>
              <a:rPr lang="en-GB" b="1" dirty="0"/>
              <a:t>Enhancing cities’ administrative capacities and supporting evidence-based integration policies (managing migration)</a:t>
            </a:r>
            <a:endParaRPr lang="en-US" b="1" dirty="0"/>
          </a:p>
        </p:txBody>
      </p:sp>
      <p:sp>
        <p:nvSpPr>
          <p:cNvPr id="4" name="Rektangel 3">
            <a:extLst>
              <a:ext uri="{FF2B5EF4-FFF2-40B4-BE49-F238E27FC236}">
                <a16:creationId xmlns:a16="http://schemas.microsoft.com/office/drawing/2014/main" id="{564A0BA6-2111-40B1-A6C3-AF6B68C83496}"/>
              </a:ext>
            </a:extLst>
          </p:cNvPr>
          <p:cNvSpPr/>
          <p:nvPr/>
        </p:nvSpPr>
        <p:spPr>
          <a:xfrm>
            <a:off x="1619672" y="2194198"/>
            <a:ext cx="6192688" cy="2123658"/>
          </a:xfrm>
          <a:prstGeom prst="rect">
            <a:avLst/>
          </a:prstGeom>
        </p:spPr>
        <p:txBody>
          <a:bodyPr wrap="square">
            <a:spAutoFit/>
          </a:bodyPr>
          <a:lstStyle/>
          <a:p>
            <a:r>
              <a:rPr lang="en-GB" sz="1200" b="1" u="sng" dirty="0">
                <a:solidFill>
                  <a:srgbClr val="093D58"/>
                </a:solidFill>
                <a:latin typeface="Arial" panose="020B0604020202020204" pitchFamily="34" charset="0"/>
                <a:cs typeface="Arial" panose="020B0604020202020204" pitchFamily="34" charset="0"/>
              </a:rPr>
              <a:t>Project proposals should address at least one of the following issues: </a:t>
            </a:r>
            <a:endParaRPr lang="sv-SE" sz="1200" b="1"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 </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Analysing the determining factors for open and inclusive societies and how they contribute to social integration and sustainable development</a:t>
            </a: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Providing cross-country comparability of quantitative and qualitative data relevant for urban areas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Building a knowledge base for evidence-based policy making and sharing of good practices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Integrated analysis and meta-research on economic, social, cultural and political costs and benefits of migration to, and within urban areas in Europe, including their impacts on urban creativity and innovation</a:t>
            </a:r>
            <a:endParaRPr lang="sv-SE" sz="1200" dirty="0">
              <a:solidFill>
                <a:srgbClr val="093D58"/>
              </a:solidFill>
              <a:latin typeface="Arial" panose="020B0604020202020204" pitchFamily="34" charset="0"/>
              <a:cs typeface="Arial" panose="020B0604020202020204" pitchFamily="34" charset="0"/>
            </a:endParaRPr>
          </a:p>
        </p:txBody>
      </p:sp>
      <p:sp>
        <p:nvSpPr>
          <p:cNvPr id="5" name="Rektangel 4">
            <a:extLst>
              <a:ext uri="{FF2B5EF4-FFF2-40B4-BE49-F238E27FC236}">
                <a16:creationId xmlns:a16="http://schemas.microsoft.com/office/drawing/2014/main" id="{3BAC995B-16A8-4CB4-8F22-071CDB5B9576}"/>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22088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555526"/>
            <a:ext cx="6552728" cy="720000"/>
          </a:xfrm>
        </p:spPr>
        <p:txBody>
          <a:bodyPr/>
          <a:lstStyle/>
          <a:p>
            <a:r>
              <a:rPr lang="de-AT" altLang="de-DE" dirty="0"/>
              <a:t>Type </a:t>
            </a:r>
            <a:r>
              <a:rPr lang="de-AT" altLang="de-DE" dirty="0" err="1"/>
              <a:t>of</a:t>
            </a:r>
            <a:r>
              <a:rPr lang="de-AT" altLang="de-DE" dirty="0"/>
              <a:t> </a:t>
            </a:r>
            <a:r>
              <a:rPr lang="de-AT" altLang="de-DE" dirty="0" err="1"/>
              <a:t>projects</a:t>
            </a:r>
            <a:r>
              <a:rPr lang="de-AT" altLang="de-DE" dirty="0"/>
              <a:t> </a:t>
            </a:r>
            <a:r>
              <a:rPr lang="de-AT" altLang="de-DE" dirty="0" err="1"/>
              <a:t>wanted</a:t>
            </a:r>
            <a:endParaRPr lang="sv-SE" dirty="0"/>
          </a:p>
        </p:txBody>
      </p:sp>
      <p:sp>
        <p:nvSpPr>
          <p:cNvPr id="4" name="Platshållare för innehåll 2"/>
          <p:cNvSpPr txBox="1">
            <a:spLocks/>
          </p:cNvSpPr>
          <p:nvPr/>
        </p:nvSpPr>
        <p:spPr>
          <a:xfrm>
            <a:off x="1600200" y="1563638"/>
            <a:ext cx="6284168" cy="2906147"/>
          </a:xfrm>
          <a:prstGeom prst="rect">
            <a:avLst/>
          </a:prstGeom>
        </p:spPr>
        <p:txBody>
          <a:bodyPr vert="horz" lIns="68580" tIns="34290" rIns="68580" bIns="3429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SzPct val="60000"/>
              <a:buFont typeface="Wingdings" panose="05000000000000000000" pitchFamily="2" charset="2"/>
              <a:buChar char="Ø"/>
            </a:pPr>
            <a:r>
              <a:rPr lang="en-US" b="1" dirty="0">
                <a:solidFill>
                  <a:srgbClr val="093D58"/>
                </a:solidFill>
              </a:rPr>
              <a:t>Build upon already existing knowledge on migration: </a:t>
            </a:r>
            <a:r>
              <a:rPr lang="en-US" dirty="0">
                <a:solidFill>
                  <a:srgbClr val="093D58"/>
                </a:solidFill>
              </a:rPr>
              <a:t>The knowledge could be acquired from, for instance, ongoing or already completed research and innovation projects, networks (e.g. networks of NGOs) or other kinds of initiatives. </a:t>
            </a:r>
          </a:p>
          <a:p>
            <a:pPr>
              <a:buSzPct val="60000"/>
              <a:buFont typeface="Wingdings" panose="05000000000000000000" pitchFamily="2" charset="2"/>
              <a:buChar char="Ø"/>
            </a:pPr>
            <a:r>
              <a:rPr lang="en-US" b="1" dirty="0">
                <a:solidFill>
                  <a:srgbClr val="093D58"/>
                </a:solidFill>
              </a:rPr>
              <a:t>Contribute to sustainable urban development: </a:t>
            </a:r>
            <a:r>
              <a:rPr lang="en-US" dirty="0">
                <a:solidFill>
                  <a:srgbClr val="093D58"/>
                </a:solidFill>
              </a:rPr>
              <a:t>In the sense of a long-term urban development geared to social, economic and ecological sustainability, it is important to develop scientifically sound and practically compatible strategies for integration in the spatial context of migration.</a:t>
            </a:r>
          </a:p>
          <a:p>
            <a:pPr>
              <a:buSzPct val="60000"/>
              <a:buFont typeface="Wingdings" panose="05000000000000000000" pitchFamily="2" charset="2"/>
              <a:buChar char="Ø"/>
            </a:pPr>
            <a:r>
              <a:rPr lang="en-US" b="1" dirty="0">
                <a:solidFill>
                  <a:srgbClr val="093D58"/>
                </a:solidFill>
              </a:rPr>
              <a:t>Have transdisciplinary collaboration with active cooperation between all stakeholders throughout the project: </a:t>
            </a:r>
            <a:r>
              <a:rPr lang="en-US" dirty="0" err="1">
                <a:solidFill>
                  <a:srgbClr val="093D58"/>
                </a:solidFill>
              </a:rPr>
              <a:t>Transdisciplinarity</a:t>
            </a:r>
            <a:r>
              <a:rPr lang="en-US" dirty="0">
                <a:solidFill>
                  <a:srgbClr val="093D58"/>
                </a:solidFill>
              </a:rPr>
              <a:t> entails collaboration among multiple partners, both academic and non-academic, to solve a common problem or develop common insights. </a:t>
            </a:r>
          </a:p>
          <a:p>
            <a:pPr>
              <a:buSzPct val="60000"/>
              <a:buFont typeface="Wingdings" panose="05000000000000000000" pitchFamily="2" charset="2"/>
              <a:buChar char="Ø"/>
            </a:pPr>
            <a:r>
              <a:rPr lang="en-US" b="1" dirty="0">
                <a:solidFill>
                  <a:srgbClr val="093D58"/>
                </a:solidFill>
              </a:rPr>
              <a:t>Relate to gender and diversity aspects: </a:t>
            </a:r>
            <a:r>
              <a:rPr lang="en-US" dirty="0">
                <a:solidFill>
                  <a:srgbClr val="093D58"/>
                </a:solidFill>
              </a:rPr>
              <a:t>Applicants should describe the ways in which aspects relating to gender as well as other diversity perspectives have been considered in developing and executing the project. </a:t>
            </a:r>
          </a:p>
          <a:p>
            <a:pPr>
              <a:buSzPct val="60000"/>
              <a:buFont typeface="Wingdings" panose="05000000000000000000" pitchFamily="2" charset="2"/>
              <a:buChar char="Ø"/>
            </a:pPr>
            <a:r>
              <a:rPr lang="en-US" b="1" dirty="0">
                <a:solidFill>
                  <a:srgbClr val="093D58"/>
                </a:solidFill>
              </a:rPr>
              <a:t>Show the added value of European collaboration: </a:t>
            </a:r>
            <a:r>
              <a:rPr lang="en-US" dirty="0">
                <a:solidFill>
                  <a:srgbClr val="093D58"/>
                </a:solidFill>
              </a:rPr>
              <a:t>Although different European countries are facing different challenges and opportunities related to migration, it is still possible to learn from each other. </a:t>
            </a:r>
            <a:endParaRPr lang="en-GB" sz="1500" dirty="0">
              <a:solidFill>
                <a:srgbClr val="093D58"/>
              </a:solidFill>
            </a:endParaRPr>
          </a:p>
          <a:p>
            <a:endParaRPr lang="en-GB" sz="1500" dirty="0">
              <a:solidFill>
                <a:srgbClr val="093D58"/>
              </a:solidFill>
            </a:endParaRPr>
          </a:p>
        </p:txBody>
      </p:sp>
      <p:sp>
        <p:nvSpPr>
          <p:cNvPr id="5" name="Rektangel 4">
            <a:extLst>
              <a:ext uri="{FF2B5EF4-FFF2-40B4-BE49-F238E27FC236}">
                <a16:creationId xmlns:a16="http://schemas.microsoft.com/office/drawing/2014/main" id="{25AB1D5D-3799-4BCF-8BA1-C0C9F4189F6D}"/>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1415459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0904" y="627534"/>
            <a:ext cx="5996137" cy="494370"/>
          </a:xfrm>
        </p:spPr>
        <p:txBody>
          <a:bodyPr/>
          <a:lstStyle/>
          <a:p>
            <a:r>
              <a:rPr lang="de-AT" altLang="de-DE" dirty="0"/>
              <a:t>Project </a:t>
            </a:r>
            <a:r>
              <a:rPr lang="de-AT" altLang="de-DE" dirty="0" err="1"/>
              <a:t>partners</a:t>
            </a:r>
            <a:r>
              <a:rPr lang="de-AT" altLang="de-DE" dirty="0"/>
              <a:t> </a:t>
            </a:r>
            <a:r>
              <a:rPr lang="de-AT" altLang="de-DE" dirty="0" err="1"/>
              <a:t>and</a:t>
            </a:r>
            <a:r>
              <a:rPr lang="de-AT" altLang="de-DE" dirty="0"/>
              <a:t> </a:t>
            </a:r>
            <a:r>
              <a:rPr lang="de-AT" altLang="de-DE" dirty="0" err="1"/>
              <a:t>call</a:t>
            </a:r>
            <a:r>
              <a:rPr lang="de-AT" altLang="de-DE" dirty="0"/>
              <a:t> </a:t>
            </a:r>
            <a:r>
              <a:rPr lang="de-AT" altLang="de-DE" dirty="0" err="1"/>
              <a:t>budgets</a:t>
            </a:r>
            <a:endParaRPr lang="sv-SE" dirty="0"/>
          </a:p>
        </p:txBody>
      </p:sp>
      <p:graphicFrame>
        <p:nvGraphicFramePr>
          <p:cNvPr id="4" name="Tabell 3">
            <a:extLst>
              <a:ext uri="{FF2B5EF4-FFF2-40B4-BE49-F238E27FC236}">
                <a16:creationId xmlns:a16="http://schemas.microsoft.com/office/drawing/2014/main" id="{F3060B34-BA46-4A5A-A2E4-AE0377315336}"/>
              </a:ext>
            </a:extLst>
          </p:cNvPr>
          <p:cNvGraphicFramePr>
            <a:graphicFrameLocks noGrp="1"/>
          </p:cNvGraphicFramePr>
          <p:nvPr>
            <p:extLst>
              <p:ext uri="{D42A27DB-BD31-4B8C-83A1-F6EECF244321}">
                <p14:modId xmlns:p14="http://schemas.microsoft.com/office/powerpoint/2010/main" val="1563074602"/>
              </p:ext>
            </p:extLst>
          </p:nvPr>
        </p:nvGraphicFramePr>
        <p:xfrm>
          <a:off x="323528" y="1275606"/>
          <a:ext cx="8496943" cy="2990977"/>
        </p:xfrm>
        <a:graphic>
          <a:graphicData uri="http://schemas.openxmlformats.org/drawingml/2006/table">
            <a:tbl>
              <a:tblPr firstRow="1" bandRow="1">
                <a:tableStyleId>{5C22544A-7EE6-4342-B048-85BDC9FD1C3A}</a:tableStyleId>
              </a:tblPr>
              <a:tblGrid>
                <a:gridCol w="1025731">
                  <a:extLst>
                    <a:ext uri="{9D8B030D-6E8A-4147-A177-3AD203B41FA5}">
                      <a16:colId xmlns:a16="http://schemas.microsoft.com/office/drawing/2014/main" val="132737794"/>
                    </a:ext>
                  </a:extLst>
                </a:gridCol>
                <a:gridCol w="1027697">
                  <a:extLst>
                    <a:ext uri="{9D8B030D-6E8A-4147-A177-3AD203B41FA5}">
                      <a16:colId xmlns:a16="http://schemas.microsoft.com/office/drawing/2014/main" val="3559882258"/>
                    </a:ext>
                  </a:extLst>
                </a:gridCol>
                <a:gridCol w="991310">
                  <a:extLst>
                    <a:ext uri="{9D8B030D-6E8A-4147-A177-3AD203B41FA5}">
                      <a16:colId xmlns:a16="http://schemas.microsoft.com/office/drawing/2014/main" val="3053443771"/>
                    </a:ext>
                  </a:extLst>
                </a:gridCol>
                <a:gridCol w="1699388">
                  <a:extLst>
                    <a:ext uri="{9D8B030D-6E8A-4147-A177-3AD203B41FA5}">
                      <a16:colId xmlns:a16="http://schemas.microsoft.com/office/drawing/2014/main" val="1849894081"/>
                    </a:ext>
                  </a:extLst>
                </a:gridCol>
                <a:gridCol w="1412239">
                  <a:extLst>
                    <a:ext uri="{9D8B030D-6E8A-4147-A177-3AD203B41FA5}">
                      <a16:colId xmlns:a16="http://schemas.microsoft.com/office/drawing/2014/main" val="2521330530"/>
                    </a:ext>
                  </a:extLst>
                </a:gridCol>
                <a:gridCol w="1170289">
                  <a:extLst>
                    <a:ext uri="{9D8B030D-6E8A-4147-A177-3AD203B41FA5}">
                      <a16:colId xmlns:a16="http://schemas.microsoft.com/office/drawing/2014/main" val="2515765964"/>
                    </a:ext>
                  </a:extLst>
                </a:gridCol>
                <a:gridCol w="1170289">
                  <a:extLst>
                    <a:ext uri="{9D8B030D-6E8A-4147-A177-3AD203B41FA5}">
                      <a16:colId xmlns:a16="http://schemas.microsoft.com/office/drawing/2014/main" val="959411646"/>
                    </a:ext>
                  </a:extLst>
                </a:gridCol>
              </a:tblGrid>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Country</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Funding Agency</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Available </a:t>
                      </a:r>
                    </a:p>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funding</a:t>
                      </a:r>
                      <a:endParaRPr lang="sv-SE" sz="1100" spc="-10" dirty="0">
                        <a:effectLst/>
                        <a:latin typeface="Arial" panose="020B0604020202020204" pitchFamily="34" charset="0"/>
                        <a:ea typeface="Arial" panose="020B0604020202020204" pitchFamily="34" charset="0"/>
                      </a:endParaRPr>
                    </a:p>
                  </a:txBody>
                  <a:tcPr marL="68580" marR="68580" marT="0" marB="0" anchor="ctr"/>
                </a:tc>
                <a:tc gridSpan="4">
                  <a:txBody>
                    <a:bodyPr/>
                    <a:lstStyle/>
                    <a:p>
                      <a:pPr marL="270510" marR="69850" algn="l">
                        <a:lnSpc>
                          <a:spcPct val="96000"/>
                        </a:lnSpc>
                        <a:spcAft>
                          <a:spcPts val="0"/>
                        </a:spcAft>
                      </a:pPr>
                      <a:r>
                        <a:rPr lang="en-GB" sz="900" b="1" spc="-10" dirty="0">
                          <a:effectLst/>
                          <a:latin typeface="Arial" panose="020B0604020202020204" pitchFamily="34" charset="0"/>
                          <a:ea typeface="Arial" panose="020B0604020202020204" pitchFamily="34" charset="0"/>
                        </a:rPr>
                        <a:t>Organisations eligible for funding</a:t>
                      </a:r>
                      <a:endParaRPr lang="sv-SE" sz="1100" spc="-1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sv-SE"/>
                    </a:p>
                  </a:txBody>
                  <a:tcPr/>
                </a:tc>
                <a:tc hMerge="1">
                  <a:txBody>
                    <a:bodyPr/>
                    <a:lstStyle/>
                    <a:p>
                      <a:endParaRPr lang="sv-SE"/>
                    </a:p>
                  </a:txBody>
                  <a:tcPr/>
                </a:tc>
                <a:tc hMerge="1">
                  <a:txBody>
                    <a:bodyPr/>
                    <a:lstStyle/>
                    <a:p>
                      <a:pPr marL="270510" marR="69850" algn="l">
                        <a:lnSpc>
                          <a:spcPct val="96000"/>
                        </a:lnSpc>
                        <a:spcAft>
                          <a:spcPts val="0"/>
                        </a:spcAft>
                      </a:pPr>
                      <a:endParaRPr lang="sv-SE" sz="1100" spc="-1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237950269"/>
                  </a:ext>
                </a:extLst>
              </a:tr>
              <a:tr h="277232">
                <a:tc>
                  <a:txBody>
                    <a:bodyPr/>
                    <a:lstStyle/>
                    <a:p>
                      <a:pPr algn="l"/>
                      <a:endParaRPr lang="sv-SE" dirty="0"/>
                    </a:p>
                  </a:txBody>
                  <a:tcPr anchor="ctr"/>
                </a:tc>
                <a:tc>
                  <a:txBody>
                    <a:bodyPr/>
                    <a:lstStyle/>
                    <a:p>
                      <a:pPr algn="l"/>
                      <a:endParaRPr lang="sv-SE" dirty="0"/>
                    </a:p>
                  </a:txBody>
                  <a:tcPr anchor="ctr"/>
                </a:tc>
                <a:tc>
                  <a:txBody>
                    <a:bodyPr/>
                    <a:lstStyle/>
                    <a:p>
                      <a:pPr algn="l"/>
                      <a:endParaRPr lang="sv-SE" dirty="0"/>
                    </a:p>
                  </a:txBody>
                  <a:tcPr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Universities/</a:t>
                      </a:r>
                    </a:p>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Research organisations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Municipalities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Businesses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kern="1200" dirty="0">
                          <a:solidFill>
                            <a:schemeClr val="dk1"/>
                          </a:solidFill>
                          <a:effectLst/>
                          <a:latin typeface="Arial" panose="020B0604020202020204" pitchFamily="34" charset="0"/>
                          <a:ea typeface="+mn-ea"/>
                          <a:cs typeface="Arial" panose="020B0604020202020204" pitchFamily="34" charset="0"/>
                        </a:rPr>
                        <a:t>Citizens’ </a:t>
                      </a:r>
                      <a:r>
                        <a:rPr lang="en-GB" sz="900" b="1" kern="1200" dirty="0" err="1">
                          <a:solidFill>
                            <a:schemeClr val="dk1"/>
                          </a:solidFill>
                          <a:effectLst/>
                          <a:latin typeface="Arial" panose="020B0604020202020204" pitchFamily="34" charset="0"/>
                          <a:ea typeface="+mn-ea"/>
                          <a:cs typeface="Arial" panose="020B0604020202020204" pitchFamily="34" charset="0"/>
                        </a:rPr>
                        <a:t>representa-tives</a:t>
                      </a:r>
                      <a:r>
                        <a:rPr lang="en-GB" sz="900" b="1" kern="1200" dirty="0">
                          <a:solidFill>
                            <a:schemeClr val="dk1"/>
                          </a:solidFill>
                          <a:effectLst/>
                          <a:latin typeface="Arial" panose="020B0604020202020204" pitchFamily="34" charset="0"/>
                          <a:ea typeface="+mn-ea"/>
                          <a:cs typeface="Arial" panose="020B0604020202020204" pitchFamily="34" charset="0"/>
                        </a:rPr>
                        <a:t>, NGOs </a:t>
                      </a:r>
                      <a:endParaRPr lang="sv-SE" sz="900" spc="-10"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06144641"/>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Austria</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FFG</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€ 300.000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p>
                  </a:txBody>
                  <a:tcPr marL="68580" marR="68580" marT="0" marB="0" anchor="ctr"/>
                </a:tc>
                <a:extLst>
                  <a:ext uri="{0D108BD9-81ED-4DB2-BD59-A6C34878D82A}">
                    <a16:rowId xmlns:a16="http://schemas.microsoft.com/office/drawing/2014/main" val="2724856214"/>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Germany</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DLR</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€ 800.000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sv-SE" sz="900" b="1" spc="-10" dirty="0">
                          <a:solidFill>
                            <a:srgbClr val="4B8A54"/>
                          </a:solidFill>
                          <a:effectLst/>
                          <a:latin typeface="Arial" panose="020B0604020202020204" pitchFamily="34" charset="0"/>
                          <a:ea typeface="Arial" panose="020B0604020202020204" pitchFamily="34" charset="0"/>
                        </a:rPr>
                        <a:t>YES</a:t>
                      </a:r>
                    </a:p>
                  </a:txBody>
                  <a:tcPr marL="68580" marR="68580" marT="0" marB="0" anchor="ctr"/>
                </a:tc>
                <a:extLst>
                  <a:ext uri="{0D108BD9-81ED-4DB2-BD59-A6C34878D82A}">
                    <a16:rowId xmlns:a16="http://schemas.microsoft.com/office/drawing/2014/main" val="3099607232"/>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Latvia</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IZM</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€ 100.000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NO</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NO</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sv-SE" sz="900" b="1" spc="-10" dirty="0">
                          <a:solidFill>
                            <a:srgbClr val="4B8A54"/>
                          </a:solidFill>
                          <a:effectLst/>
                          <a:latin typeface="Arial" panose="020B0604020202020204" pitchFamily="34" charset="0"/>
                          <a:ea typeface="Arial" panose="020B0604020202020204" pitchFamily="34" charset="0"/>
                        </a:rPr>
                        <a:t>NO</a:t>
                      </a:r>
                    </a:p>
                  </a:txBody>
                  <a:tcPr marL="68580" marR="68580" marT="0" marB="0" anchor="ctr"/>
                </a:tc>
                <a:extLst>
                  <a:ext uri="{0D108BD9-81ED-4DB2-BD59-A6C34878D82A}">
                    <a16:rowId xmlns:a16="http://schemas.microsoft.com/office/drawing/2014/main" val="1180148075"/>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Sweden</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FORMAS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€ 400.000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NO</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sv-SE" sz="900" b="1" spc="-10" dirty="0">
                          <a:solidFill>
                            <a:srgbClr val="4B8A54"/>
                          </a:solidFill>
                          <a:effectLst/>
                          <a:latin typeface="Arial" panose="020B0604020202020204" pitchFamily="34" charset="0"/>
                          <a:ea typeface="Arial" panose="020B0604020202020204" pitchFamily="34" charset="0"/>
                        </a:rPr>
                        <a:t>NO</a:t>
                      </a:r>
                    </a:p>
                  </a:txBody>
                  <a:tcPr marL="68580" marR="68580" marT="0" marB="0" anchor="ctr"/>
                </a:tc>
                <a:extLst>
                  <a:ext uri="{0D108BD9-81ED-4DB2-BD59-A6C34878D82A}">
                    <a16:rowId xmlns:a16="http://schemas.microsoft.com/office/drawing/2014/main" val="3610791745"/>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United Kingdom</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AHRC</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€ 173.000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sv-SE" sz="900" b="1" spc="-10" dirty="0">
                          <a:solidFill>
                            <a:srgbClr val="4B8A54"/>
                          </a:solidFill>
                          <a:effectLst/>
                          <a:latin typeface="Arial" panose="020B0604020202020204" pitchFamily="34" charset="0"/>
                          <a:ea typeface="Arial" panose="020B0604020202020204" pitchFamily="34" charset="0"/>
                        </a:rPr>
                        <a:t>YES*</a:t>
                      </a:r>
                    </a:p>
                  </a:txBody>
                  <a:tcPr marL="68580" marR="68580" marT="0" marB="0" anchor="ctr"/>
                </a:tc>
                <a:extLst>
                  <a:ext uri="{0D108BD9-81ED-4DB2-BD59-A6C34878D82A}">
                    <a16:rowId xmlns:a16="http://schemas.microsoft.com/office/drawing/2014/main" val="3092769316"/>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United Kingdom</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ESRC</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€ 289.000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sv-SE" sz="900" b="1" spc="-10" dirty="0">
                          <a:solidFill>
                            <a:srgbClr val="4B8A54"/>
                          </a:solidFill>
                          <a:effectLst/>
                          <a:latin typeface="Arial" panose="020B0604020202020204" pitchFamily="34" charset="0"/>
                          <a:ea typeface="Arial" panose="020B0604020202020204" pitchFamily="34" charset="0"/>
                        </a:rPr>
                        <a:t>YES*</a:t>
                      </a:r>
                    </a:p>
                  </a:txBody>
                  <a:tcPr marL="68580" marR="68580" marT="0" marB="0" anchor="ctr"/>
                </a:tc>
                <a:extLst>
                  <a:ext uri="{0D108BD9-81ED-4DB2-BD59-A6C34878D82A}">
                    <a16:rowId xmlns:a16="http://schemas.microsoft.com/office/drawing/2014/main" val="552459598"/>
                  </a:ext>
                </a:extLst>
              </a:tr>
            </a:tbl>
          </a:graphicData>
        </a:graphic>
      </p:graphicFrame>
      <p:sp>
        <p:nvSpPr>
          <p:cNvPr id="3" name="Rektangel 2">
            <a:extLst>
              <a:ext uri="{FF2B5EF4-FFF2-40B4-BE49-F238E27FC236}">
                <a16:creationId xmlns:a16="http://schemas.microsoft.com/office/drawing/2014/main" id="{8F74982F-6C52-420C-9BF9-25A6D6DEAFA2}"/>
              </a:ext>
            </a:extLst>
          </p:cNvPr>
          <p:cNvSpPr/>
          <p:nvPr/>
        </p:nvSpPr>
        <p:spPr>
          <a:xfrm>
            <a:off x="251520" y="4515966"/>
            <a:ext cx="7200800" cy="240066"/>
          </a:xfrm>
          <a:prstGeom prst="rect">
            <a:avLst/>
          </a:prstGeom>
        </p:spPr>
        <p:txBody>
          <a:bodyPr wrap="square">
            <a:spAutoFit/>
          </a:bodyPr>
          <a:lstStyle/>
          <a:p>
            <a:pPr marL="287020" marR="69850">
              <a:lnSpc>
                <a:spcPct val="96000"/>
              </a:lnSpc>
              <a:spcAft>
                <a:spcPts val="0"/>
              </a:spcAft>
            </a:pPr>
            <a:r>
              <a:rPr lang="en-GB" sz="1000" b="1" i="1" spc="-10" dirty="0">
                <a:solidFill>
                  <a:srgbClr val="093D58"/>
                </a:solidFill>
                <a:latin typeface="Arial" panose="020B0604020202020204" pitchFamily="34" charset="0"/>
                <a:ea typeface="Arial" panose="020B0604020202020204" pitchFamily="34" charset="0"/>
              </a:rPr>
              <a:t>*can be funded as a partner organisation but not eligible as lead applicant.</a:t>
            </a:r>
            <a:endParaRPr lang="sv-SE" sz="1000" b="1" spc="-10" dirty="0">
              <a:solidFill>
                <a:srgbClr val="093D58"/>
              </a:solidFill>
              <a:latin typeface="Arial" panose="020B0604020202020204" pitchFamily="34" charset="0"/>
              <a:ea typeface="Arial" panose="020B0604020202020204" pitchFamily="34" charset="0"/>
            </a:endParaRPr>
          </a:p>
        </p:txBody>
      </p:sp>
      <p:sp>
        <p:nvSpPr>
          <p:cNvPr id="6" name="Rektangel 5">
            <a:extLst>
              <a:ext uri="{FF2B5EF4-FFF2-40B4-BE49-F238E27FC236}">
                <a16:creationId xmlns:a16="http://schemas.microsoft.com/office/drawing/2014/main" id="{71BBE263-FD11-4876-BB21-020CDD0C1ADC}"/>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2308532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79789" y="699542"/>
            <a:ext cx="4760785" cy="602777"/>
          </a:xfrm>
        </p:spPr>
        <p:txBody>
          <a:bodyPr/>
          <a:lstStyle/>
          <a:p>
            <a:r>
              <a:rPr lang="en-US" dirty="0">
                <a:latin typeface="Arial" panose="020B0604020202020204" pitchFamily="34" charset="0"/>
                <a:cs typeface="Arial" panose="020B0604020202020204" pitchFamily="34" charset="0"/>
              </a:rPr>
              <a:t>Follow the call</a:t>
            </a:r>
          </a:p>
        </p:txBody>
      </p:sp>
      <p:sp>
        <p:nvSpPr>
          <p:cNvPr id="7" name="Platshållare för innehåll 2">
            <a:extLst>
              <a:ext uri="{FF2B5EF4-FFF2-40B4-BE49-F238E27FC236}">
                <a16:creationId xmlns:a16="http://schemas.microsoft.com/office/drawing/2014/main" id="{A5592442-142A-413B-BBA1-3C52524655E2}"/>
              </a:ext>
            </a:extLst>
          </p:cNvPr>
          <p:cNvSpPr>
            <a:spLocks noGrp="1"/>
          </p:cNvSpPr>
          <p:nvPr>
            <p:ph idx="1"/>
          </p:nvPr>
        </p:nvSpPr>
        <p:spPr>
          <a:xfrm>
            <a:off x="1579789" y="1419622"/>
            <a:ext cx="6056430" cy="3240359"/>
          </a:xfrm>
        </p:spPr>
        <p:txBody>
          <a:bodyPr>
            <a:normAutofit/>
          </a:bodyPr>
          <a:lstStyle/>
          <a:p>
            <a:pPr>
              <a:buSzPct val="60000"/>
              <a:buFont typeface="Wingdings" panose="05000000000000000000" pitchFamily="2" charset="2"/>
              <a:buChar char="Ø"/>
            </a:pPr>
            <a:r>
              <a:rPr lang="en-US" sz="1600" dirty="0"/>
              <a:t>Updated information on this joint call and all relevant documents/templates are published on  </a:t>
            </a:r>
            <a:br>
              <a:rPr lang="en-US" sz="1600" dirty="0"/>
            </a:br>
            <a:r>
              <a:rPr lang="en-US" sz="1600" b="1" dirty="0"/>
              <a:t>www.jpi-urbaneurope.eu/calls/urban_migration</a:t>
            </a:r>
          </a:p>
          <a:p>
            <a:pPr>
              <a:buSzPct val="60000"/>
              <a:buFont typeface="Wingdings" panose="05000000000000000000" pitchFamily="2" charset="2"/>
              <a:buChar char="Ø"/>
            </a:pPr>
            <a:endParaRPr lang="en-US" sz="1600" dirty="0"/>
          </a:p>
          <a:p>
            <a:pPr>
              <a:buSzPct val="60000"/>
              <a:buFont typeface="Wingdings" panose="05000000000000000000" pitchFamily="2" charset="2"/>
              <a:buChar char="Ø"/>
            </a:pPr>
            <a:r>
              <a:rPr lang="en-US" sz="1600" dirty="0"/>
              <a:t>If you have questions on the general call process and proposal submission, please contact the Urban Migration Call Secretariat.</a:t>
            </a:r>
            <a:br>
              <a:rPr lang="en-US" sz="1600" dirty="0"/>
            </a:br>
            <a:br>
              <a:rPr lang="en-US" sz="1600" dirty="0"/>
            </a:br>
            <a:r>
              <a:rPr lang="en-US" sz="1600" dirty="0">
                <a:hlinkClick r:id="rId2"/>
              </a:rPr>
              <a:t>Contact details to the call secretariat </a:t>
            </a:r>
            <a:br>
              <a:rPr lang="en-US" sz="1600" dirty="0">
                <a:hlinkClick r:id="rId2"/>
              </a:rPr>
            </a:br>
            <a:r>
              <a:rPr lang="en-US" sz="1600" dirty="0">
                <a:hlinkClick r:id="rId2"/>
              </a:rPr>
              <a:t>and national contact points</a:t>
            </a:r>
            <a:endParaRPr lang="en-US" sz="1600" dirty="0"/>
          </a:p>
          <a:p>
            <a:endParaRPr lang="en-US" sz="1600" dirty="0"/>
          </a:p>
        </p:txBody>
      </p:sp>
      <p:sp>
        <p:nvSpPr>
          <p:cNvPr id="4" name="Rektangel 3">
            <a:extLst>
              <a:ext uri="{FF2B5EF4-FFF2-40B4-BE49-F238E27FC236}">
                <a16:creationId xmlns:a16="http://schemas.microsoft.com/office/drawing/2014/main" id="{49AB4FBC-330A-462B-A4C1-EA8CA4DD2A20}"/>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128788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11590"/>
            <a:ext cx="6552728" cy="720000"/>
          </a:xfrm>
        </p:spPr>
        <p:txBody>
          <a:bodyPr/>
          <a:lstStyle/>
          <a:p>
            <a:r>
              <a:rPr lang="de-AT" altLang="de-DE" dirty="0" err="1"/>
              <a:t>Overview</a:t>
            </a:r>
            <a:endParaRPr lang="sv-SE" dirty="0"/>
          </a:p>
        </p:txBody>
      </p:sp>
      <p:sp>
        <p:nvSpPr>
          <p:cNvPr id="3" name="Platshållare för innehåll 2"/>
          <p:cNvSpPr>
            <a:spLocks noGrp="1"/>
          </p:cNvSpPr>
          <p:nvPr>
            <p:ph idx="1"/>
          </p:nvPr>
        </p:nvSpPr>
        <p:spPr>
          <a:xfrm>
            <a:off x="1485900" y="1275606"/>
            <a:ext cx="6974532" cy="3528392"/>
          </a:xfrm>
        </p:spPr>
        <p:txBody>
          <a:bodyPr>
            <a:normAutofit fontScale="92500"/>
          </a:bodyPr>
          <a:lstStyle/>
          <a:p>
            <a:pPr>
              <a:lnSpc>
                <a:spcPct val="200000"/>
              </a:lnSpc>
              <a:buSzPct val="60000"/>
              <a:buFont typeface="Wingdings" panose="05000000000000000000" pitchFamily="2" charset="2"/>
              <a:buChar char="Ø"/>
            </a:pPr>
            <a:r>
              <a:rPr lang="en-US" altLang="sv-SE" sz="1400" b="1" dirty="0"/>
              <a:t>Established by</a:t>
            </a:r>
            <a:r>
              <a:rPr lang="en-US" altLang="sv-SE" sz="1400" dirty="0"/>
              <a:t>			JPI Urban Europe</a:t>
            </a:r>
          </a:p>
          <a:p>
            <a:pPr>
              <a:lnSpc>
                <a:spcPct val="200000"/>
              </a:lnSpc>
              <a:buSzPct val="60000"/>
              <a:buFont typeface="Wingdings" panose="05000000000000000000" pitchFamily="2" charset="2"/>
              <a:buChar char="Ø"/>
            </a:pPr>
            <a:r>
              <a:rPr lang="en-US" altLang="sv-SE" sz="1400" b="1" dirty="0"/>
              <a:t>Open</a:t>
            </a:r>
            <a:r>
              <a:rPr lang="en-US" altLang="sv-SE" sz="1400" dirty="0"/>
              <a:t> 					17 December 2019</a:t>
            </a:r>
          </a:p>
          <a:p>
            <a:pPr>
              <a:lnSpc>
                <a:spcPct val="200000"/>
              </a:lnSpc>
              <a:buSzPct val="60000"/>
              <a:buFont typeface="Wingdings" panose="05000000000000000000" pitchFamily="2" charset="2"/>
              <a:buChar char="Ø"/>
            </a:pPr>
            <a:r>
              <a:rPr lang="en-US" altLang="sv-SE" sz="1400" b="1" dirty="0"/>
              <a:t>Application</a:t>
            </a:r>
            <a:r>
              <a:rPr lang="en-US" altLang="sv-SE" sz="1400" dirty="0"/>
              <a:t>				Two-step </a:t>
            </a:r>
          </a:p>
          <a:p>
            <a:pPr>
              <a:lnSpc>
                <a:spcPct val="200000"/>
              </a:lnSpc>
              <a:buSzPct val="60000"/>
              <a:buFont typeface="Wingdings" panose="05000000000000000000" pitchFamily="2" charset="2"/>
              <a:buChar char="Ø"/>
            </a:pPr>
            <a:r>
              <a:rPr lang="en-US" altLang="sv-SE" sz="1400" b="1" dirty="0"/>
              <a:t>Pre-proposal deadline </a:t>
            </a:r>
            <a:r>
              <a:rPr lang="en-US" altLang="sv-SE" sz="1400" dirty="0"/>
              <a:t>		26 March 2020</a:t>
            </a:r>
          </a:p>
          <a:p>
            <a:pPr>
              <a:lnSpc>
                <a:spcPct val="200000"/>
              </a:lnSpc>
              <a:buSzPct val="60000"/>
              <a:buFont typeface="Wingdings" panose="05000000000000000000" pitchFamily="2" charset="2"/>
              <a:buChar char="Ø"/>
            </a:pPr>
            <a:r>
              <a:rPr lang="en-US" altLang="sv-SE" sz="1400" b="1" dirty="0"/>
              <a:t>Full-proposal deadline</a:t>
            </a:r>
            <a:r>
              <a:rPr lang="en-US" altLang="sv-SE" sz="1400" dirty="0"/>
              <a:t>		4 September 2020</a:t>
            </a:r>
          </a:p>
          <a:p>
            <a:pPr>
              <a:lnSpc>
                <a:spcPct val="200000"/>
              </a:lnSpc>
              <a:buSzPct val="60000"/>
              <a:buFont typeface="Wingdings" panose="05000000000000000000" pitchFamily="2" charset="2"/>
              <a:buChar char="Ø"/>
            </a:pPr>
            <a:r>
              <a:rPr lang="en-US" altLang="sv-SE" sz="1400" b="1" dirty="0"/>
              <a:t>Call budget </a:t>
            </a:r>
            <a:r>
              <a:rPr lang="en-US" altLang="sv-SE" sz="1400" dirty="0"/>
              <a:t>				</a:t>
            </a:r>
            <a:r>
              <a:rPr lang="sv-SE" altLang="sv-SE" sz="1400" dirty="0"/>
              <a:t>approx. 2 M€</a:t>
            </a:r>
            <a:endParaRPr lang="sv-SE" sz="1400" dirty="0"/>
          </a:p>
          <a:p>
            <a:pPr>
              <a:lnSpc>
                <a:spcPct val="200000"/>
              </a:lnSpc>
              <a:buSzPct val="60000"/>
              <a:buFont typeface="Wingdings" panose="05000000000000000000" pitchFamily="2" charset="2"/>
              <a:buChar char="Ø"/>
            </a:pPr>
            <a:r>
              <a:rPr lang="en-US" altLang="sv-SE" sz="1400" b="1" dirty="0"/>
              <a:t>Countries</a:t>
            </a:r>
            <a:r>
              <a:rPr lang="en-US" altLang="sv-SE" sz="1400" dirty="0"/>
              <a:t>				Austria, Germany, Latvia, Sweden, United Kingdom </a:t>
            </a:r>
            <a:br>
              <a:rPr lang="en-US" altLang="sv-SE" sz="1400" dirty="0"/>
            </a:br>
            <a:r>
              <a:rPr lang="en-US" altLang="sv-SE" sz="1400" dirty="0"/>
              <a:t>						</a:t>
            </a:r>
            <a:endParaRPr lang="en-US" altLang="sv-SE" sz="1400" u="sng" dirty="0"/>
          </a:p>
        </p:txBody>
      </p:sp>
      <p:sp>
        <p:nvSpPr>
          <p:cNvPr id="4" name="Rektangel 3">
            <a:extLst>
              <a:ext uri="{FF2B5EF4-FFF2-40B4-BE49-F238E27FC236}">
                <a16:creationId xmlns:a16="http://schemas.microsoft.com/office/drawing/2014/main" id="{5DA0D193-52BC-467E-9F60-CAAFF532873D}"/>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347071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About</a:t>
            </a:r>
            <a:r>
              <a:rPr lang="de-AT" altLang="de-DE" dirty="0"/>
              <a:t> </a:t>
            </a:r>
            <a:r>
              <a:rPr lang="de-AT" altLang="de-DE" dirty="0" err="1"/>
              <a:t>the</a:t>
            </a:r>
            <a:r>
              <a:rPr lang="de-AT" altLang="de-DE" dirty="0"/>
              <a:t> </a:t>
            </a:r>
            <a:r>
              <a:rPr lang="de-AT" altLang="de-DE" dirty="0" err="1"/>
              <a:t>call</a:t>
            </a:r>
            <a:endParaRPr lang="sv-SE" dirty="0"/>
          </a:p>
        </p:txBody>
      </p:sp>
      <p:sp>
        <p:nvSpPr>
          <p:cNvPr id="5" name="Platshållare för innehåll 2">
            <a:extLst>
              <a:ext uri="{FF2B5EF4-FFF2-40B4-BE49-F238E27FC236}">
                <a16:creationId xmlns:a16="http://schemas.microsoft.com/office/drawing/2014/main" id="{36C112DF-9B53-4319-AA7C-7E07CD7E3D7F}"/>
              </a:ext>
            </a:extLst>
          </p:cNvPr>
          <p:cNvSpPr>
            <a:spLocks noGrp="1"/>
          </p:cNvSpPr>
          <p:nvPr>
            <p:ph idx="1"/>
          </p:nvPr>
        </p:nvSpPr>
        <p:spPr>
          <a:xfrm>
            <a:off x="1579789" y="1307697"/>
            <a:ext cx="6056430" cy="2528106"/>
          </a:xfrm>
        </p:spPr>
        <p:txBody>
          <a:bodyPr>
            <a:noAutofit/>
          </a:bodyPr>
          <a:lstStyle/>
          <a:p>
            <a:pPr>
              <a:buSzPct val="60000"/>
              <a:buFont typeface="Wingdings" panose="05000000000000000000" pitchFamily="2" charset="2"/>
              <a:buChar char="Ø"/>
            </a:pPr>
            <a:r>
              <a:rPr lang="en-US" sz="1400" dirty="0"/>
              <a:t>Focus on the ways that migration affects and is affected by the life and functioning of cities</a:t>
            </a:r>
            <a:br>
              <a:rPr lang="en-US" sz="1400" dirty="0"/>
            </a:br>
            <a:endParaRPr lang="en-US" sz="1400" dirty="0"/>
          </a:p>
          <a:p>
            <a:pPr>
              <a:buSzPct val="60000"/>
              <a:buFont typeface="Wingdings" panose="05000000000000000000" pitchFamily="2" charset="2"/>
              <a:buChar char="Ø"/>
            </a:pPr>
            <a:r>
              <a:rPr lang="en-US" sz="1400" dirty="0"/>
              <a:t>Open for municipalities, businesses, researchers, civil society and other stakeholders to build transnational consortia. </a:t>
            </a:r>
          </a:p>
          <a:p>
            <a:pPr>
              <a:buSzPct val="60000"/>
              <a:buFont typeface="Wingdings" panose="05000000000000000000" pitchFamily="2" charset="2"/>
              <a:buChar char="Ø"/>
            </a:pPr>
            <a:r>
              <a:rPr lang="en-GB" sz="1400" dirty="0"/>
              <a:t>Projects should build upon already existing research -</a:t>
            </a:r>
            <a:r>
              <a:rPr lang="en-GB" sz="1400" u="sng" dirty="0"/>
              <a:t> the call is not aimed at completely new research</a:t>
            </a:r>
            <a:r>
              <a:rPr lang="en-GB" sz="1400" dirty="0"/>
              <a:t>.</a:t>
            </a:r>
            <a:br>
              <a:rPr lang="en-US" sz="1400" dirty="0"/>
            </a:br>
            <a:endParaRPr lang="en-US" sz="1400" dirty="0"/>
          </a:p>
          <a:p>
            <a:pPr>
              <a:buSzPct val="60000"/>
              <a:buFont typeface="Wingdings" panose="05000000000000000000" pitchFamily="2" charset="2"/>
              <a:buChar char="Ø"/>
            </a:pPr>
            <a:r>
              <a:rPr lang="en-GB" sz="1400" dirty="0"/>
              <a:t>Proposals submitted to this call should focus on one, many or a mix of migration types, categorized based on the following three principles:</a:t>
            </a:r>
          </a:p>
          <a:p>
            <a:pPr lvl="1">
              <a:buSzPct val="60000"/>
              <a:buFont typeface="Wingdings" panose="05000000000000000000" pitchFamily="2" charset="2"/>
              <a:buChar char="Ø"/>
            </a:pPr>
            <a:r>
              <a:rPr lang="en-GB" sz="1200" dirty="0"/>
              <a:t>by political boundaries (internal vs. international migration)</a:t>
            </a:r>
            <a:endParaRPr lang="sv-SE" sz="1200" dirty="0"/>
          </a:p>
          <a:p>
            <a:pPr lvl="1">
              <a:buSzPct val="60000"/>
              <a:buFont typeface="Wingdings" panose="05000000000000000000" pitchFamily="2" charset="2"/>
              <a:buChar char="Ø"/>
            </a:pPr>
            <a:r>
              <a:rPr lang="en-GB" sz="1200" dirty="0"/>
              <a:t>by movement patterns (step, circular or chain migration) or </a:t>
            </a:r>
            <a:endParaRPr lang="sv-SE" sz="1200" dirty="0"/>
          </a:p>
          <a:p>
            <a:pPr lvl="1">
              <a:buSzPct val="60000"/>
              <a:buFont typeface="Wingdings" panose="05000000000000000000" pitchFamily="2" charset="2"/>
              <a:buChar char="Ø"/>
            </a:pPr>
            <a:r>
              <a:rPr lang="en-GB" sz="1200" dirty="0"/>
              <a:t>by taking a decision-making approach (voluntary vs. involuntary migration). </a:t>
            </a:r>
            <a:br>
              <a:rPr lang="en-US" sz="1400" dirty="0"/>
            </a:br>
            <a:endParaRPr lang="en-US" sz="1400" dirty="0"/>
          </a:p>
          <a:p>
            <a:pPr>
              <a:buSzPct val="60000"/>
              <a:buFont typeface="Wingdings" panose="05000000000000000000" pitchFamily="2" charset="2"/>
              <a:buChar char="Ø"/>
            </a:pPr>
            <a:r>
              <a:rPr lang="en-GB" sz="1400" dirty="0"/>
              <a:t>Projects may be funded for a maximum of 1,5 years</a:t>
            </a:r>
            <a:endParaRPr lang="sv-SE" sz="1400" dirty="0"/>
          </a:p>
          <a:p>
            <a:endParaRPr lang="en-GB" sz="1600" dirty="0"/>
          </a:p>
          <a:p>
            <a:pPr marL="0" indent="0">
              <a:buNone/>
            </a:pPr>
            <a:r>
              <a:rPr lang="en-GB" sz="1600" dirty="0"/>
              <a:t> </a:t>
            </a:r>
            <a:endParaRPr lang="sv-SE" sz="1600" dirty="0"/>
          </a:p>
        </p:txBody>
      </p:sp>
      <p:sp>
        <p:nvSpPr>
          <p:cNvPr id="4" name="Rektangel 3">
            <a:extLst>
              <a:ext uri="{FF2B5EF4-FFF2-40B4-BE49-F238E27FC236}">
                <a16:creationId xmlns:a16="http://schemas.microsoft.com/office/drawing/2014/main" id="{6F3636D7-14C9-49E7-8AF5-536812CFD3E5}"/>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3563214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52050" y="483518"/>
            <a:ext cx="6552728" cy="720000"/>
          </a:xfrm>
        </p:spPr>
        <p:txBody>
          <a:bodyPr/>
          <a:lstStyle/>
          <a:p>
            <a:r>
              <a:rPr lang="en-GB" dirty="0"/>
              <a:t>Matchmaking and webinars</a:t>
            </a:r>
            <a:endParaRPr lang="sv-SE" dirty="0"/>
          </a:p>
        </p:txBody>
      </p:sp>
      <p:sp>
        <p:nvSpPr>
          <p:cNvPr id="5" name="Platshållare för innehåll 2">
            <a:extLst>
              <a:ext uri="{FF2B5EF4-FFF2-40B4-BE49-F238E27FC236}">
                <a16:creationId xmlns:a16="http://schemas.microsoft.com/office/drawing/2014/main" id="{36C112DF-9B53-4319-AA7C-7E07CD7E3D7F}"/>
              </a:ext>
            </a:extLst>
          </p:cNvPr>
          <p:cNvSpPr>
            <a:spLocks noGrp="1"/>
          </p:cNvSpPr>
          <p:nvPr>
            <p:ph idx="1"/>
          </p:nvPr>
        </p:nvSpPr>
        <p:spPr>
          <a:xfrm>
            <a:off x="1600198" y="1447800"/>
            <a:ext cx="6212161" cy="3068165"/>
          </a:xfrm>
        </p:spPr>
        <p:txBody>
          <a:bodyPr>
            <a:normAutofit/>
          </a:bodyPr>
          <a:lstStyle/>
          <a:p>
            <a:pPr>
              <a:buSzPct val="60000"/>
              <a:buFont typeface="Wingdings" panose="05000000000000000000" pitchFamily="2" charset="2"/>
              <a:buChar char="Ø"/>
            </a:pPr>
            <a:endParaRPr lang="en-GB" sz="1600" dirty="0"/>
          </a:p>
          <a:p>
            <a:pPr>
              <a:buSzPct val="60000"/>
              <a:buFont typeface="Wingdings" panose="05000000000000000000" pitchFamily="2" charset="2"/>
              <a:buChar char="Ø"/>
            </a:pPr>
            <a:r>
              <a:rPr lang="en-GB" sz="1600" dirty="0"/>
              <a:t>Info webinar  - with introduction to call and Q&amp;A</a:t>
            </a:r>
          </a:p>
          <a:p>
            <a:pPr lvl="1">
              <a:buSzPct val="60000"/>
              <a:buFont typeface="Wingdings" panose="05000000000000000000" pitchFamily="2" charset="2"/>
              <a:buChar char="Ø"/>
            </a:pPr>
            <a:r>
              <a:rPr lang="en-GB" sz="1200" dirty="0"/>
              <a:t>Recording of the webinar will be available online</a:t>
            </a:r>
            <a:br>
              <a:rPr lang="en-GB" sz="1200" dirty="0"/>
            </a:br>
            <a:endParaRPr lang="en-GB" sz="1200" dirty="0"/>
          </a:p>
          <a:p>
            <a:pPr>
              <a:buSzPct val="60000"/>
              <a:buFont typeface="Wingdings" panose="05000000000000000000" pitchFamily="2" charset="2"/>
              <a:buChar char="Ø"/>
            </a:pPr>
            <a:r>
              <a:rPr lang="en-GB" sz="1600" dirty="0"/>
              <a:t>Matchmaking </a:t>
            </a:r>
            <a:r>
              <a:rPr lang="sv-SE" sz="1600" dirty="0" err="1"/>
              <a:t>group</a:t>
            </a:r>
            <a:r>
              <a:rPr lang="sv-SE" sz="1600" dirty="0"/>
              <a:t> on LinkedIn</a:t>
            </a:r>
          </a:p>
          <a:p>
            <a:pPr lvl="1">
              <a:buSzPct val="60000"/>
              <a:buFont typeface="Wingdings" panose="05000000000000000000" pitchFamily="2" charset="2"/>
              <a:buChar char="Ø"/>
            </a:pPr>
            <a:r>
              <a:rPr lang="en-US" sz="1200" dirty="0"/>
              <a:t>Interested actors can post their profile and partners search in a LinkedIn group and start forming consortia on their own: </a:t>
            </a:r>
            <a:br>
              <a:rPr lang="en-US" sz="1200" dirty="0"/>
            </a:br>
            <a:r>
              <a:rPr lang="sv-SE" sz="1200" dirty="0">
                <a:hlinkClick r:id="rId3"/>
              </a:rPr>
              <a:t>https://www.linkedin.com/groups/8872215/</a:t>
            </a:r>
            <a:br>
              <a:rPr lang="en-US" sz="2800" dirty="0"/>
            </a:br>
            <a:endParaRPr lang="sv-SE" sz="2400" dirty="0"/>
          </a:p>
        </p:txBody>
      </p:sp>
      <p:sp>
        <p:nvSpPr>
          <p:cNvPr id="4" name="Rektangel 3">
            <a:extLst>
              <a:ext uri="{FF2B5EF4-FFF2-40B4-BE49-F238E27FC236}">
                <a16:creationId xmlns:a16="http://schemas.microsoft.com/office/drawing/2014/main" id="{44CABE7C-1497-4362-95B3-898BC3C4FBAF}"/>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237786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Participation</a:t>
            </a:r>
            <a:endParaRPr lang="sv-SE" dirty="0"/>
          </a:p>
        </p:txBody>
      </p:sp>
      <p:sp>
        <p:nvSpPr>
          <p:cNvPr id="3" name="Platshållare för innehåll 2"/>
          <p:cNvSpPr>
            <a:spLocks noGrp="1"/>
          </p:cNvSpPr>
          <p:nvPr>
            <p:ph idx="1"/>
          </p:nvPr>
        </p:nvSpPr>
        <p:spPr>
          <a:xfrm>
            <a:off x="1475656" y="1347614"/>
            <a:ext cx="6056430" cy="3294365"/>
          </a:xfrm>
        </p:spPr>
        <p:txBody>
          <a:bodyPr>
            <a:normAutofit/>
          </a:bodyPr>
          <a:lstStyle/>
          <a:p>
            <a:pPr>
              <a:buSzPct val="60000"/>
              <a:buFont typeface="Wingdings" panose="05000000000000000000" pitchFamily="2" charset="2"/>
              <a:buChar char="Ø"/>
            </a:pPr>
            <a:r>
              <a:rPr lang="en-GB" sz="1400" dirty="0"/>
              <a:t>Partners must come from Austria, Germany, Latvia, Sweden or United Kingdom to be fundable - </a:t>
            </a:r>
            <a:r>
              <a:rPr lang="en-US" sz="1400" dirty="0"/>
              <a:t>applicants from other countries may participate as a Self-Funded Partner</a:t>
            </a:r>
            <a:endParaRPr lang="en-GB" sz="1400" dirty="0"/>
          </a:p>
          <a:p>
            <a:pPr>
              <a:buSzPct val="60000"/>
              <a:buFont typeface="Wingdings" panose="05000000000000000000" pitchFamily="2" charset="2"/>
              <a:buChar char="Ø"/>
            </a:pPr>
            <a:endParaRPr lang="en-GB" sz="1400" dirty="0"/>
          </a:p>
          <a:p>
            <a:pPr>
              <a:buSzPct val="60000"/>
              <a:buFont typeface="Wingdings" panose="05000000000000000000" pitchFamily="2" charset="2"/>
              <a:buChar char="Ø"/>
            </a:pPr>
            <a:r>
              <a:rPr lang="en-US" sz="1400" dirty="0"/>
              <a:t>All partners in this call will be funded by their national or regional funding agencies in accordance with their respective eligibility rules</a:t>
            </a:r>
          </a:p>
          <a:p>
            <a:pPr>
              <a:buSzPct val="60000"/>
              <a:buFont typeface="Wingdings" panose="05000000000000000000" pitchFamily="2" charset="2"/>
              <a:buChar char="Ø"/>
            </a:pPr>
            <a:endParaRPr lang="en-US" sz="1400" dirty="0"/>
          </a:p>
          <a:p>
            <a:pPr>
              <a:buSzPct val="60000"/>
              <a:buFont typeface="Wingdings" panose="05000000000000000000" pitchFamily="2" charset="2"/>
              <a:buChar char="Ø"/>
            </a:pPr>
            <a:r>
              <a:rPr lang="en-US" sz="1400" dirty="0"/>
              <a:t>Each project proposal must be submitted by a consortium consisting of at least three eligible applicants from at least three participating countries</a:t>
            </a:r>
            <a:br>
              <a:rPr lang="en-US" sz="1400" dirty="0"/>
            </a:br>
            <a:endParaRPr lang="sv-SE" sz="1400" dirty="0"/>
          </a:p>
          <a:p>
            <a:pPr>
              <a:buSzPct val="60000"/>
              <a:buFont typeface="Wingdings" panose="05000000000000000000" pitchFamily="2" charset="2"/>
              <a:buChar char="Ø"/>
            </a:pPr>
            <a:r>
              <a:rPr lang="en-US" sz="1400" dirty="0"/>
              <a:t>Each project proposal must have</a:t>
            </a:r>
            <a:r>
              <a:rPr lang="en-GB" sz="1400" dirty="0"/>
              <a:t> at least one relevant non-academic stakeholder, or problem owner or practitioner as a partner or as self-funded partner (for instance cities, municipalities or public authorities)</a:t>
            </a:r>
            <a:endParaRPr lang="en-US" sz="1200" dirty="0"/>
          </a:p>
        </p:txBody>
      </p:sp>
      <p:sp>
        <p:nvSpPr>
          <p:cNvPr id="4" name="Rektangel 3">
            <a:extLst>
              <a:ext uri="{FF2B5EF4-FFF2-40B4-BE49-F238E27FC236}">
                <a16:creationId xmlns:a16="http://schemas.microsoft.com/office/drawing/2014/main" id="{E9D6DF52-E242-4935-853A-3D9D88222D2C}"/>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3988352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Application</a:t>
            </a:r>
            <a:endParaRPr lang="sv-SE" dirty="0"/>
          </a:p>
        </p:txBody>
      </p:sp>
      <p:sp>
        <p:nvSpPr>
          <p:cNvPr id="3" name="Platshållare för innehåll 2"/>
          <p:cNvSpPr>
            <a:spLocks noGrp="1"/>
          </p:cNvSpPr>
          <p:nvPr>
            <p:ph idx="1"/>
          </p:nvPr>
        </p:nvSpPr>
        <p:spPr>
          <a:xfrm>
            <a:off x="1403648" y="1347614"/>
            <a:ext cx="6736628" cy="3294365"/>
          </a:xfrm>
        </p:spPr>
        <p:txBody>
          <a:bodyPr>
            <a:noAutofit/>
          </a:bodyPr>
          <a:lstStyle/>
          <a:p>
            <a:pPr>
              <a:buSzPct val="60000"/>
              <a:buFont typeface="Wingdings" panose="05000000000000000000" pitchFamily="2" charset="2"/>
              <a:buChar char="Ø"/>
            </a:pPr>
            <a:r>
              <a:rPr lang="en-GB" sz="1400" dirty="0"/>
              <a:t>Applicants can come from organizations such as:</a:t>
            </a:r>
            <a:endParaRPr lang="sv-SE" sz="1400" dirty="0"/>
          </a:p>
          <a:p>
            <a:pPr lvl="1">
              <a:buSzPct val="60000"/>
              <a:buFont typeface="Wingdings" panose="05000000000000000000" pitchFamily="2" charset="2"/>
              <a:buChar char="Ø"/>
            </a:pPr>
            <a:r>
              <a:rPr lang="en-GB" sz="1000" dirty="0"/>
              <a:t>Universities/Research organisations	</a:t>
            </a:r>
            <a:endParaRPr lang="sv-SE" sz="1000" dirty="0"/>
          </a:p>
          <a:p>
            <a:pPr lvl="1">
              <a:buSzPct val="60000"/>
              <a:buFont typeface="Wingdings" panose="05000000000000000000" pitchFamily="2" charset="2"/>
              <a:buChar char="Ø"/>
            </a:pPr>
            <a:r>
              <a:rPr lang="en-GB" sz="1000" dirty="0"/>
              <a:t>Cities, municipalities, public authorities	</a:t>
            </a:r>
            <a:endParaRPr lang="sv-SE" sz="1000" dirty="0"/>
          </a:p>
          <a:p>
            <a:pPr lvl="1">
              <a:buSzPct val="60000"/>
              <a:buFont typeface="Wingdings" panose="05000000000000000000" pitchFamily="2" charset="2"/>
              <a:buChar char="Ø"/>
            </a:pPr>
            <a:r>
              <a:rPr lang="en-GB" sz="1000" dirty="0"/>
              <a:t>Businesses</a:t>
            </a:r>
            <a:endParaRPr lang="sv-SE" sz="1000" dirty="0"/>
          </a:p>
          <a:p>
            <a:pPr lvl="1">
              <a:buSzPct val="60000"/>
              <a:buFont typeface="Wingdings" panose="05000000000000000000" pitchFamily="2" charset="2"/>
              <a:buChar char="Ø"/>
            </a:pPr>
            <a:r>
              <a:rPr lang="en-GB" sz="1000" dirty="0"/>
              <a:t>Citizens’ representatives, NGOs, community representatives (organisations and not single persons)</a:t>
            </a:r>
            <a:endParaRPr lang="sv-SE" sz="1000" dirty="0"/>
          </a:p>
          <a:p>
            <a:pPr>
              <a:buSzPct val="60000"/>
              <a:buFont typeface="Wingdings" panose="05000000000000000000" pitchFamily="2" charset="2"/>
              <a:buChar char="Ø"/>
            </a:pPr>
            <a:endParaRPr lang="en-US" sz="1400" dirty="0"/>
          </a:p>
          <a:p>
            <a:pPr>
              <a:buSzPct val="60000"/>
              <a:buFont typeface="Wingdings" panose="05000000000000000000" pitchFamily="2" charset="2"/>
              <a:buChar char="Ø"/>
            </a:pPr>
            <a:r>
              <a:rPr lang="en-US" sz="1400" dirty="0"/>
              <a:t>An organization/institution or a natural person of the lead organization is the Project Coordinator, depending on the specific eligibility rules of the different agencies - in addition, a proposal must have at least two further Partners eligible for funding</a:t>
            </a:r>
            <a:br>
              <a:rPr lang="en-US" sz="1400" dirty="0"/>
            </a:br>
            <a:r>
              <a:rPr lang="en-US" sz="1400" dirty="0"/>
              <a:t> </a:t>
            </a:r>
          </a:p>
          <a:p>
            <a:pPr>
              <a:buSzPct val="60000"/>
              <a:buFont typeface="Wingdings" panose="05000000000000000000" pitchFamily="2" charset="2"/>
              <a:buChar char="Ø"/>
            </a:pPr>
            <a:r>
              <a:rPr lang="en-GB" sz="1400" dirty="0"/>
              <a:t>Within the framework of the call, a two-stage procedure will be adopted</a:t>
            </a:r>
            <a:endParaRPr lang="sv-SE" sz="1400" dirty="0"/>
          </a:p>
        </p:txBody>
      </p:sp>
      <p:sp>
        <p:nvSpPr>
          <p:cNvPr id="4" name="Rektangel 3">
            <a:extLst>
              <a:ext uri="{FF2B5EF4-FFF2-40B4-BE49-F238E27FC236}">
                <a16:creationId xmlns:a16="http://schemas.microsoft.com/office/drawing/2014/main" id="{95717185-9A11-413C-93FB-E53B57849C74}"/>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240877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Three</a:t>
            </a:r>
            <a:r>
              <a:rPr lang="de-AT" altLang="de-DE" dirty="0"/>
              <a:t> </a:t>
            </a:r>
            <a:r>
              <a:rPr lang="de-AT" altLang="de-DE" dirty="0" err="1"/>
              <a:t>call</a:t>
            </a:r>
            <a:r>
              <a:rPr lang="de-AT" altLang="de-DE" dirty="0"/>
              <a:t> </a:t>
            </a:r>
            <a:r>
              <a:rPr lang="de-AT" altLang="de-DE" dirty="0" err="1"/>
              <a:t>topics</a:t>
            </a:r>
            <a:endParaRPr lang="sv-SE" dirty="0"/>
          </a:p>
        </p:txBody>
      </p:sp>
      <p:sp>
        <p:nvSpPr>
          <p:cNvPr id="3" name="Platshållare för innehåll 2"/>
          <p:cNvSpPr>
            <a:spLocks noGrp="1"/>
          </p:cNvSpPr>
          <p:nvPr>
            <p:ph idx="1"/>
          </p:nvPr>
        </p:nvSpPr>
        <p:spPr>
          <a:xfrm>
            <a:off x="1334324" y="1347614"/>
            <a:ext cx="5636098" cy="3068165"/>
          </a:xfrm>
        </p:spPr>
        <p:txBody>
          <a:bodyPr>
            <a:noAutofit/>
          </a:bodyPr>
          <a:lstStyle/>
          <a:p>
            <a:pPr lvl="0">
              <a:buSzPct val="60000"/>
              <a:buFont typeface="Wingdings" panose="05000000000000000000" pitchFamily="2" charset="2"/>
              <a:buChar char="Ø"/>
            </a:pPr>
            <a:endParaRPr lang="en-GB" sz="1600" b="1" dirty="0"/>
          </a:p>
          <a:p>
            <a:pPr lvl="0">
              <a:buSzPct val="60000"/>
              <a:buFont typeface="Wingdings" panose="05000000000000000000" pitchFamily="2" charset="2"/>
              <a:buChar char="Ø"/>
            </a:pPr>
            <a:r>
              <a:rPr lang="en-GB" sz="1600" b="1" dirty="0"/>
              <a:t>Socio-spatial integration and citizen involvement</a:t>
            </a:r>
            <a:endParaRPr lang="en-GB" sz="1600" dirty="0"/>
          </a:p>
          <a:p>
            <a:pPr lvl="0">
              <a:buSzPct val="60000"/>
              <a:buFont typeface="Wingdings" panose="05000000000000000000" pitchFamily="2" charset="2"/>
              <a:buChar char="Ø"/>
            </a:pPr>
            <a:endParaRPr lang="sv-SE" sz="1600" dirty="0"/>
          </a:p>
          <a:p>
            <a:pPr lvl="0">
              <a:buSzPct val="60000"/>
              <a:buFont typeface="Wingdings" panose="05000000000000000000" pitchFamily="2" charset="2"/>
              <a:buChar char="Ø"/>
            </a:pPr>
            <a:r>
              <a:rPr lang="en-GB" sz="1600" b="1" dirty="0"/>
              <a:t>Urban governance of housing issues</a:t>
            </a:r>
          </a:p>
          <a:p>
            <a:pPr lvl="0">
              <a:buSzPct val="60000"/>
              <a:buFont typeface="Wingdings" panose="05000000000000000000" pitchFamily="2" charset="2"/>
              <a:buChar char="Ø"/>
            </a:pPr>
            <a:endParaRPr lang="sv-SE" sz="1400" dirty="0"/>
          </a:p>
          <a:p>
            <a:pPr lvl="0">
              <a:buSzPct val="60000"/>
              <a:buFont typeface="Wingdings" panose="05000000000000000000" pitchFamily="2" charset="2"/>
              <a:buChar char="Ø"/>
            </a:pPr>
            <a:r>
              <a:rPr lang="en-GB" sz="1600" b="1" dirty="0"/>
              <a:t>Enhancing cities’ administrative capacities and supporting evidence-based integration policies (managing migration)</a:t>
            </a:r>
            <a:endParaRPr lang="sv-SE" sz="1600" dirty="0"/>
          </a:p>
        </p:txBody>
      </p:sp>
      <p:sp>
        <p:nvSpPr>
          <p:cNvPr id="4" name="Rektangel 3">
            <a:extLst>
              <a:ext uri="{FF2B5EF4-FFF2-40B4-BE49-F238E27FC236}">
                <a16:creationId xmlns:a16="http://schemas.microsoft.com/office/drawing/2014/main" id="{09CB7B83-7B59-4164-8F81-22B761DFDA3E}"/>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33375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1</a:t>
            </a:r>
            <a:br>
              <a:rPr lang="de-AT" altLang="de-DE" dirty="0"/>
            </a:br>
            <a:endParaRPr lang="de-AT" altLang="de-DE" dirty="0"/>
          </a:p>
        </p:txBody>
      </p:sp>
      <p:sp>
        <p:nvSpPr>
          <p:cNvPr id="3" name="Platshållare för innehåll 2"/>
          <p:cNvSpPr>
            <a:spLocks noGrp="1"/>
          </p:cNvSpPr>
          <p:nvPr>
            <p:ph idx="1"/>
          </p:nvPr>
        </p:nvSpPr>
        <p:spPr>
          <a:xfrm>
            <a:off x="1619672" y="1260261"/>
            <a:ext cx="6056430" cy="591409"/>
          </a:xfrm>
        </p:spPr>
        <p:txBody>
          <a:bodyPr>
            <a:noAutofit/>
          </a:bodyPr>
          <a:lstStyle/>
          <a:p>
            <a:pPr marL="0" indent="0">
              <a:buNone/>
            </a:pPr>
            <a:r>
              <a:rPr lang="en-GB" b="1" dirty="0"/>
              <a:t>Socio-spatial integration and citizen involvement</a:t>
            </a:r>
            <a:endParaRPr lang="sv-SE" b="1" dirty="0"/>
          </a:p>
        </p:txBody>
      </p:sp>
      <p:sp>
        <p:nvSpPr>
          <p:cNvPr id="4" name="Rektangel 3">
            <a:extLst>
              <a:ext uri="{FF2B5EF4-FFF2-40B4-BE49-F238E27FC236}">
                <a16:creationId xmlns:a16="http://schemas.microsoft.com/office/drawing/2014/main" id="{F0A661F0-4F33-4A6F-90FA-F0BE7D5F8ED1}"/>
              </a:ext>
            </a:extLst>
          </p:cNvPr>
          <p:cNvSpPr/>
          <p:nvPr/>
        </p:nvSpPr>
        <p:spPr>
          <a:xfrm>
            <a:off x="1619672" y="1779662"/>
            <a:ext cx="5688632" cy="2400657"/>
          </a:xfrm>
          <a:prstGeom prst="rect">
            <a:avLst/>
          </a:prstGeom>
        </p:spPr>
        <p:txBody>
          <a:bodyPr wrap="square">
            <a:spAutoFit/>
          </a:bodyPr>
          <a:lstStyle/>
          <a:p>
            <a:r>
              <a:rPr lang="en-GB" sz="1200" dirty="0">
                <a:solidFill>
                  <a:srgbClr val="093D58"/>
                </a:solidFill>
                <a:latin typeface="Arial" panose="020B0604020202020204" pitchFamily="34" charset="0"/>
                <a:cs typeface="Arial" panose="020B0604020202020204" pitchFamily="34" charset="0"/>
              </a:rPr>
              <a:t>Increased migration flow to urban areas can result in new opportunities as well as in challenges. One set of challenges in need of research and innovation concerns inequalities as well as socio-spatial and cultural segregation due to socio-demographic changes in communities and other local groupings. </a:t>
            </a:r>
          </a:p>
          <a:p>
            <a:endParaRPr lang="en-GB"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There is a need for new knowledge on measures and strategies that can promote social integration and increase citizen involvement and participation among populations. </a:t>
            </a:r>
          </a:p>
          <a:p>
            <a:endParaRPr lang="en-GB" sz="1200" dirty="0">
              <a:solidFill>
                <a:srgbClr val="093D58"/>
              </a:solidFill>
              <a:latin typeface="Arial" panose="020B0604020202020204" pitchFamily="34" charset="0"/>
              <a:cs typeface="Arial" panose="020B0604020202020204" pitchFamily="34" charset="0"/>
            </a:endParaRPr>
          </a:p>
          <a:p>
            <a:r>
              <a:rPr lang="en-GB" sz="1200" dirty="0">
                <a:solidFill>
                  <a:srgbClr val="093D58"/>
                </a:solidFill>
                <a:latin typeface="Arial" panose="020B0604020202020204" pitchFamily="34" charset="0"/>
                <a:cs typeface="Arial" panose="020B0604020202020204" pitchFamily="34" charset="0"/>
              </a:rPr>
              <a:t>There is also a need for more knowledge based on comparisons between different spatial levels and types of cities. </a:t>
            </a:r>
            <a:endParaRPr lang="sv-SE" sz="1200" dirty="0">
              <a:solidFill>
                <a:srgbClr val="093D58"/>
              </a:solidFill>
              <a:latin typeface="Arial" panose="020B0604020202020204" pitchFamily="34" charset="0"/>
              <a:cs typeface="Arial" panose="020B0604020202020204" pitchFamily="34" charset="0"/>
            </a:endParaRPr>
          </a:p>
          <a:p>
            <a:r>
              <a:rPr lang="en-GB" b="1" dirty="0"/>
              <a:t> </a:t>
            </a:r>
            <a:endParaRPr lang="sv-SE" dirty="0"/>
          </a:p>
        </p:txBody>
      </p:sp>
      <p:sp>
        <p:nvSpPr>
          <p:cNvPr id="5" name="Rektangel 4">
            <a:extLst>
              <a:ext uri="{FF2B5EF4-FFF2-40B4-BE49-F238E27FC236}">
                <a16:creationId xmlns:a16="http://schemas.microsoft.com/office/drawing/2014/main" id="{6894CA83-C144-4B84-B9FC-12E0D601A404}"/>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104819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1</a:t>
            </a:r>
            <a:br>
              <a:rPr lang="de-AT" altLang="de-DE" dirty="0"/>
            </a:br>
            <a:endParaRPr lang="de-AT" altLang="de-DE" dirty="0"/>
          </a:p>
        </p:txBody>
      </p:sp>
      <p:sp>
        <p:nvSpPr>
          <p:cNvPr id="3" name="Platshållare för innehåll 2"/>
          <p:cNvSpPr>
            <a:spLocks noGrp="1"/>
          </p:cNvSpPr>
          <p:nvPr>
            <p:ph idx="1"/>
          </p:nvPr>
        </p:nvSpPr>
        <p:spPr>
          <a:xfrm>
            <a:off x="1619672" y="1260261"/>
            <a:ext cx="6056430" cy="792088"/>
          </a:xfrm>
        </p:spPr>
        <p:txBody>
          <a:bodyPr>
            <a:noAutofit/>
          </a:bodyPr>
          <a:lstStyle/>
          <a:p>
            <a:pPr marL="0" indent="0">
              <a:buNone/>
            </a:pPr>
            <a:r>
              <a:rPr lang="en-GB" b="1" dirty="0"/>
              <a:t>Socio-spatial integration and citizen involvement</a:t>
            </a:r>
            <a:endParaRPr lang="sv-SE" b="1" dirty="0"/>
          </a:p>
          <a:p>
            <a:endParaRPr lang="en-US" b="1" dirty="0"/>
          </a:p>
        </p:txBody>
      </p:sp>
      <p:sp>
        <p:nvSpPr>
          <p:cNvPr id="4" name="Rektangel 3">
            <a:extLst>
              <a:ext uri="{FF2B5EF4-FFF2-40B4-BE49-F238E27FC236}">
                <a16:creationId xmlns:a16="http://schemas.microsoft.com/office/drawing/2014/main" id="{F0A661F0-4F33-4A6F-90FA-F0BE7D5F8ED1}"/>
              </a:ext>
            </a:extLst>
          </p:cNvPr>
          <p:cNvSpPr/>
          <p:nvPr/>
        </p:nvSpPr>
        <p:spPr>
          <a:xfrm>
            <a:off x="1619672" y="1646772"/>
            <a:ext cx="5688632" cy="3139321"/>
          </a:xfrm>
          <a:prstGeom prst="rect">
            <a:avLst/>
          </a:prstGeom>
        </p:spPr>
        <p:txBody>
          <a:bodyPr wrap="square">
            <a:spAutoFit/>
          </a:bodyPr>
          <a:lstStyle/>
          <a:p>
            <a:r>
              <a:rPr lang="en-GB" sz="1200" b="1" dirty="0">
                <a:solidFill>
                  <a:srgbClr val="093D58"/>
                </a:solidFill>
                <a:latin typeface="Arial" panose="020B0604020202020204" pitchFamily="34" charset="0"/>
                <a:cs typeface="Arial" panose="020B0604020202020204" pitchFamily="34" charset="0"/>
              </a:rPr>
              <a:t>Project proposals should address at least one of the following issues:</a:t>
            </a:r>
          </a:p>
          <a:p>
            <a:endParaRPr lang="sv-SE" sz="1200" b="1"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Strategies and requirements for citizen involvement and empowerment at city level</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The role of urban social participation (concept </a:t>
            </a:r>
            <a:r>
              <a:rPr lang="en-US" sz="1200" dirty="0">
                <a:solidFill>
                  <a:srgbClr val="093D58"/>
                </a:solidFill>
                <a:latin typeface="Arial" panose="020B0604020202020204" pitchFamily="34" charset="0"/>
                <a:cs typeface="Arial" panose="020B0604020202020204" pitchFamily="34" charset="0"/>
              </a:rPr>
              <a:t>“</a:t>
            </a:r>
            <a:r>
              <a:rPr lang="en-GB" sz="1200" dirty="0">
                <a:solidFill>
                  <a:srgbClr val="093D58"/>
                </a:solidFill>
                <a:latin typeface="Arial" panose="020B0604020202020204" pitchFamily="34" charset="0"/>
                <a:cs typeface="Arial" panose="020B0604020202020204" pitchFamily="34" charset="0"/>
              </a:rPr>
              <a:t>Right to the city”) for newly arriving people</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Strategies and policies for increased place-attachment and co-responsibility in areas with an increase in new inhabitants/population of the area  </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The role and image of migration in mass and social media and its impact on the public perception of urban migration and inclusive urban development</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The role of knowledge and experiences of migrants for sustainable city development</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The role of education for sustainable development in integrating migrants</a:t>
            </a:r>
            <a:endParaRPr lang="sv-SE" sz="1200" dirty="0">
              <a:solidFill>
                <a:srgbClr val="093D58"/>
              </a:solidFill>
              <a:latin typeface="Arial" panose="020B0604020202020204" pitchFamily="34" charset="0"/>
              <a:cs typeface="Arial" panose="020B0604020202020204" pitchFamily="34" charset="0"/>
            </a:endParaRPr>
          </a:p>
          <a:p>
            <a:pPr marL="171450" lvl="0" indent="-171450">
              <a:buSzPct val="60000"/>
              <a:buFont typeface="Wingdings" panose="05000000000000000000" pitchFamily="2" charset="2"/>
              <a:buChar char="Ø"/>
            </a:pPr>
            <a:r>
              <a:rPr lang="en-GB" sz="1200" dirty="0">
                <a:solidFill>
                  <a:srgbClr val="093D58"/>
                </a:solidFill>
                <a:latin typeface="Arial" panose="020B0604020202020204" pitchFamily="34" charset="0"/>
                <a:cs typeface="Arial" panose="020B0604020202020204" pitchFamily="34" charset="0"/>
              </a:rPr>
              <a:t>Urban citizen rights and migrants’ experiences of participation at different decision-making levels </a:t>
            </a:r>
            <a:endParaRPr lang="sv-SE" sz="1200" dirty="0">
              <a:solidFill>
                <a:srgbClr val="093D58"/>
              </a:solidFill>
              <a:latin typeface="Arial" panose="020B0604020202020204" pitchFamily="34" charset="0"/>
              <a:cs typeface="Arial" panose="020B0604020202020204" pitchFamily="34" charset="0"/>
            </a:endParaRPr>
          </a:p>
          <a:p>
            <a:r>
              <a:rPr lang="en-GB" b="1" dirty="0"/>
              <a:t> </a:t>
            </a:r>
            <a:endParaRPr lang="sv-SE" dirty="0"/>
          </a:p>
        </p:txBody>
      </p:sp>
      <p:sp>
        <p:nvSpPr>
          <p:cNvPr id="5" name="Rektangel 4">
            <a:extLst>
              <a:ext uri="{FF2B5EF4-FFF2-40B4-BE49-F238E27FC236}">
                <a16:creationId xmlns:a16="http://schemas.microsoft.com/office/drawing/2014/main" id="{6894CA83-C144-4B84-B9FC-12E0D601A404}"/>
              </a:ext>
            </a:extLst>
          </p:cNvPr>
          <p:cNvSpPr/>
          <p:nvPr/>
        </p:nvSpPr>
        <p:spPr>
          <a:xfrm>
            <a:off x="1115616" y="4948014"/>
            <a:ext cx="1103980" cy="1440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800" dirty="0">
                <a:solidFill>
                  <a:srgbClr val="093D58"/>
                </a:solidFill>
                <a:latin typeface="Arial" panose="020B0604020202020204" pitchFamily="34" charset="0"/>
                <a:cs typeface="Arial" panose="020B0604020202020204" pitchFamily="34" charset="0"/>
              </a:rPr>
              <a:t>Urban Migration</a:t>
            </a:r>
          </a:p>
        </p:txBody>
      </p:sp>
    </p:spTree>
    <p:extLst>
      <p:ext uri="{BB962C8B-B14F-4D97-AF65-F5344CB8AC3E}">
        <p14:creationId xmlns:p14="http://schemas.microsoft.com/office/powerpoint/2010/main" val="536938855"/>
      </p:ext>
    </p:extLst>
  </p:cSld>
  <p:clrMapOvr>
    <a:masterClrMapping/>
  </p:clrMapOvr>
</p:sld>
</file>

<file path=ppt/theme/theme1.xml><?xml version="1.0" encoding="utf-8"?>
<a:theme xmlns:a="http://schemas.openxmlformats.org/drawingml/2006/main" name="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JPI UE projects meeting 2017" id="{BFE0F8CE-5597-46CD-AD0E-15B3FFCAF7DF}" vid="{471ADC29-E134-4D64-95F2-9BF865ECCD7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JPI UE projects meeting 2017</Template>
  <TotalTime>1082</TotalTime>
  <Words>2995</Words>
  <Application>Microsoft Office PowerPoint</Application>
  <PresentationFormat>Bildspel på skärmen (16:9)</PresentationFormat>
  <Paragraphs>261</Paragraphs>
  <Slides>16</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Wingdings</vt:lpstr>
      <vt:lpstr>Wingdings 3</vt:lpstr>
      <vt:lpstr>UE</vt:lpstr>
      <vt:lpstr>PowerPoint-presentation</vt:lpstr>
      <vt:lpstr>Overview</vt:lpstr>
      <vt:lpstr>About the call</vt:lpstr>
      <vt:lpstr>Matchmaking and webinars</vt:lpstr>
      <vt:lpstr>Participation</vt:lpstr>
      <vt:lpstr>Application</vt:lpstr>
      <vt:lpstr>Three call topics</vt:lpstr>
      <vt:lpstr>Topic 1 </vt:lpstr>
      <vt:lpstr>Topic 1 </vt:lpstr>
      <vt:lpstr>Topic 2 </vt:lpstr>
      <vt:lpstr>Topic 2 </vt:lpstr>
      <vt:lpstr>Topic 3 </vt:lpstr>
      <vt:lpstr>Topic 3 </vt:lpstr>
      <vt:lpstr>Type of projects wanted</vt:lpstr>
      <vt:lpstr>Project partners and call budgets</vt:lpstr>
      <vt:lpstr>Follow the call</vt:lpstr>
    </vt:vector>
  </TitlesOfParts>
  <Company>AIT Austrian Institute of Technology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Katarina Schylberg</dc:creator>
  <cp:lastModifiedBy>Klara Broms Seving</cp:lastModifiedBy>
  <cp:revision>145</cp:revision>
  <cp:lastPrinted>2017-11-13T10:04:20Z</cp:lastPrinted>
  <dcterms:created xsi:type="dcterms:W3CDTF">2017-05-24T15:18:37Z</dcterms:created>
  <dcterms:modified xsi:type="dcterms:W3CDTF">2020-02-13T08:25:55Z</dcterms:modified>
</cp:coreProperties>
</file>