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302" r:id="rId3"/>
    <p:sldId id="309" r:id="rId4"/>
    <p:sldId id="310" r:id="rId5"/>
    <p:sldId id="299" r:id="rId6"/>
    <p:sldId id="295" r:id="rId7"/>
    <p:sldId id="311" r:id="rId8"/>
    <p:sldId id="258" r:id="rId9"/>
    <p:sldId id="308" r:id="rId10"/>
    <p:sldId id="266"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Bylund" initials="JB" lastIdx="11" clrIdx="0">
    <p:extLst>
      <p:ext uri="{19B8F6BF-5375-455C-9EA6-DF929625EA0E}">
        <p15:presenceInfo xmlns:p15="http://schemas.microsoft.com/office/powerpoint/2012/main" userId="a24dfee1-262a-4b95-bc6b-0bf6972589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49"/>
    <a:srgbClr val="004163"/>
    <a:srgbClr val="093D58"/>
    <a:srgbClr val="1F74A4"/>
    <a:srgbClr val="A7C7E2"/>
    <a:srgbClr val="B7D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6" autoAdjust="0"/>
    <p:restoredTop sz="87369" autoAdjust="0"/>
  </p:normalViewPr>
  <p:slideViewPr>
    <p:cSldViewPr snapToGrid="0">
      <p:cViewPr varScale="1">
        <p:scale>
          <a:sx n="100" d="100"/>
          <a:sy n="100" d="100"/>
        </p:scale>
        <p:origin x="384" y="176"/>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25" d="100"/>
        <a:sy n="25" d="100"/>
      </p:scale>
      <p:origin x="0" y="0"/>
    </p:cViewPr>
  </p:sorterViewPr>
  <p:notesViewPr>
    <p:cSldViewPr snapToGrid="0">
      <p:cViewPr varScale="1">
        <p:scale>
          <a:sx n="63" d="100"/>
          <a:sy n="63" d="100"/>
        </p:scale>
        <p:origin x="263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E04965E-1DF4-4D37-A288-00156D1E9A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350DB3CF-E550-4EF6-B289-0C112ED4C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E10A28-EFB3-4F84-97AD-29821B7CEBE9}" type="datetimeFigureOut">
              <a:rPr lang="sv-SE" smtClean="0"/>
              <a:t>2020-06-13</a:t>
            </a:fld>
            <a:endParaRPr lang="sv-SE"/>
          </a:p>
        </p:txBody>
      </p:sp>
      <p:sp>
        <p:nvSpPr>
          <p:cNvPr id="4" name="Platshållare för sidfot 3">
            <a:extLst>
              <a:ext uri="{FF2B5EF4-FFF2-40B4-BE49-F238E27FC236}">
                <a16:creationId xmlns:a16="http://schemas.microsoft.com/office/drawing/2014/main" id="{46972398-7593-49D2-8F53-E6E371CCB6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7F993B3-6C1D-4F37-B7B0-051192C8A7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B7385D-3127-44B8-A546-2600B25851B8}" type="slidenum">
              <a:rPr lang="sv-SE" smtClean="0"/>
              <a:t>‹#›</a:t>
            </a:fld>
            <a:endParaRPr lang="sv-SE"/>
          </a:p>
        </p:txBody>
      </p:sp>
    </p:spTree>
    <p:extLst>
      <p:ext uri="{BB962C8B-B14F-4D97-AF65-F5344CB8AC3E}">
        <p14:creationId xmlns:p14="http://schemas.microsoft.com/office/powerpoint/2010/main" val="1252717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5C5BC-E360-412D-9BDA-26A6CB8568ED}" type="datetimeFigureOut">
              <a:rPr lang="sv-SE" smtClean="0"/>
              <a:t>2020-06-13</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DB1FB-62A6-4281-8E73-6594C78075F9}" type="slidenum">
              <a:rPr lang="sv-SE" smtClean="0"/>
              <a:t>‹#›</a:t>
            </a:fld>
            <a:endParaRPr lang="sv-SE"/>
          </a:p>
        </p:txBody>
      </p:sp>
    </p:spTree>
    <p:extLst>
      <p:ext uri="{BB962C8B-B14F-4D97-AF65-F5344CB8AC3E}">
        <p14:creationId xmlns:p14="http://schemas.microsoft.com/office/powerpoint/2010/main" val="162055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funding agencies to standup and put faces to names</a:t>
            </a:r>
          </a:p>
        </p:txBody>
      </p:sp>
      <p:sp>
        <p:nvSpPr>
          <p:cNvPr id="4" name="Slide Number Placeholder 3"/>
          <p:cNvSpPr>
            <a:spLocks noGrp="1"/>
          </p:cNvSpPr>
          <p:nvPr>
            <p:ph type="sldNum" sz="quarter" idx="10"/>
          </p:nvPr>
        </p:nvSpPr>
        <p:spPr/>
        <p:txBody>
          <a:bodyPr/>
          <a:lstStyle/>
          <a:p>
            <a:fld id="{2B46CB62-9BAB-D84C-B4E5-FEE9CB1EB639}" type="slidenum">
              <a:rPr lang="en-US" smtClean="0"/>
              <a:t>3</a:t>
            </a:fld>
            <a:endParaRPr lang="en-US"/>
          </a:p>
        </p:txBody>
      </p:sp>
    </p:spTree>
    <p:extLst>
      <p:ext uri="{BB962C8B-B14F-4D97-AF65-F5344CB8AC3E}">
        <p14:creationId xmlns:p14="http://schemas.microsoft.com/office/powerpoint/2010/main" val="81060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endParaRPr lang="sv-SE" dirty="0">
              <a:solidFill>
                <a:srgbClr val="FF0000"/>
              </a:solidFill>
              <a:latin typeface="Arial" panose="020B060402020202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4ACE5833-FFAF-46E1-B4BE-870391B8A1CE}" type="slidenum">
              <a:rPr lang="de-DE" smtClean="0"/>
              <a:pPr/>
              <a:t>4</a:t>
            </a:fld>
            <a:endParaRPr lang="de-DE"/>
          </a:p>
        </p:txBody>
      </p:sp>
    </p:spTree>
    <p:extLst>
      <p:ext uri="{BB962C8B-B14F-4D97-AF65-F5344CB8AC3E}">
        <p14:creationId xmlns:p14="http://schemas.microsoft.com/office/powerpoint/2010/main" val="226441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dirty="0">
                <a:solidFill>
                  <a:schemeClr val="tx1"/>
                </a:solidFill>
              </a:rPr>
              <a:t>Concepts and strategies for smart urban transformation, growth and shrinkage</a:t>
            </a:r>
          </a:p>
          <a:p>
            <a:r>
              <a:rPr lang="en-US" dirty="0">
                <a:solidFill>
                  <a:schemeClr val="tx1"/>
                </a:solidFill>
              </a:rPr>
              <a:t>While patterns of transformation growth and shrinkage pose challenges to cities across Europe they also offer </a:t>
            </a:r>
            <a:r>
              <a:rPr lang="en-US" dirty="0" err="1">
                <a:solidFill>
                  <a:schemeClr val="tx1"/>
                </a:solidFill>
              </a:rPr>
              <a:t>opportunities.The</a:t>
            </a:r>
            <a:r>
              <a:rPr lang="en-US" dirty="0">
                <a:solidFill>
                  <a:schemeClr val="tx1"/>
                </a:solidFill>
              </a:rPr>
              <a:t> projects should create a better</a:t>
            </a:r>
          </a:p>
          <a:p>
            <a:r>
              <a:rPr lang="en-US" dirty="0">
                <a:solidFill>
                  <a:schemeClr val="tx1"/>
                </a:solidFill>
              </a:rPr>
              <a:t>understanding of the interplay between cities and their surrounding rural areas in</a:t>
            </a:r>
          </a:p>
          <a:p>
            <a:r>
              <a:rPr lang="en-US" dirty="0">
                <a:solidFill>
                  <a:schemeClr val="tx1"/>
                </a:solidFill>
              </a:rPr>
              <a:t>terms of land-use, transport, environment, energy, identify how transformation,</a:t>
            </a:r>
          </a:p>
          <a:p>
            <a:r>
              <a:rPr lang="en-US" dirty="0">
                <a:solidFill>
                  <a:schemeClr val="tx1"/>
                </a:solidFill>
              </a:rPr>
              <a:t>growth and shrinkage dynamics can be exploited as an opportunity to revise spatial structures, decision processes and stakeholder cooperation and strengthen </a:t>
            </a:r>
            <a:r>
              <a:rPr lang="en-US" dirty="0" err="1">
                <a:solidFill>
                  <a:schemeClr val="tx1"/>
                </a:solidFill>
              </a:rPr>
              <a:t>favourable</a:t>
            </a:r>
            <a:r>
              <a:rPr lang="en-US" dirty="0">
                <a:solidFill>
                  <a:schemeClr val="tx1"/>
                </a:solidFill>
              </a:rPr>
              <a:t> practices towards better livelihoods and quality of life.</a:t>
            </a:r>
          </a:p>
          <a:p>
            <a:endParaRPr lang="en-US" dirty="0">
              <a:solidFill>
                <a:schemeClr val="tx1"/>
              </a:solidFill>
            </a:endParaRPr>
          </a:p>
          <a:p>
            <a:br>
              <a:rPr lang="sv-SE" dirty="0">
                <a:solidFill>
                  <a:schemeClr val="tx1"/>
                </a:solidFill>
              </a:rPr>
            </a:br>
            <a:r>
              <a:rPr lang="en-US" sz="1200" b="1" dirty="0"/>
              <a:t>New dynamics of public services</a:t>
            </a:r>
            <a:br>
              <a:rPr lang="en-US" sz="1200" dirty="0"/>
            </a:br>
            <a:r>
              <a:rPr lang="en-US" sz="1200" dirty="0"/>
              <a:t>In recent decades many urban areas in Europe have seen a significant change in the structure and </a:t>
            </a:r>
            <a:r>
              <a:rPr lang="en-US" sz="1200" dirty="0" err="1"/>
              <a:t>organisation</a:t>
            </a:r>
            <a:r>
              <a:rPr lang="en-US" sz="1200" dirty="0"/>
              <a:t> of public service provision. Recent game-changing circumstances and dynamics stemming from economic, social and environmental trends intensify the necessity to rethink traditional models. This topic aims to</a:t>
            </a:r>
          </a:p>
          <a:p>
            <a:r>
              <a:rPr lang="en-US" sz="1200" dirty="0"/>
              <a:t>develop new and innovative approaches in the realm of public services to increase</a:t>
            </a:r>
          </a:p>
          <a:p>
            <a:r>
              <a:rPr lang="en-US" sz="1200" dirty="0"/>
              <a:t>the capacity of urban areas to answer local challenges.</a:t>
            </a:r>
          </a:p>
          <a:p>
            <a:endParaRPr lang="en-US" sz="1200" dirty="0"/>
          </a:p>
          <a:p>
            <a:r>
              <a:rPr lang="en-US" sz="1200" b="1" dirty="0"/>
              <a:t>Inclusive, vibrant and accessible urban communities</a:t>
            </a:r>
            <a:br>
              <a:rPr lang="en-US" sz="1200" dirty="0"/>
            </a:br>
            <a:r>
              <a:rPr lang="en-US" sz="1200" b="0" i="0" u="none" strike="noStrike" kern="1200" baseline="0" dirty="0">
                <a:solidFill>
                  <a:schemeClr val="tx1"/>
                </a:solidFill>
                <a:latin typeface="+mn-lt"/>
                <a:ea typeface="+mn-ea"/>
                <a:cs typeface="+mn-cs"/>
              </a:rPr>
              <a:t>This topic examines the everyday needs and challenges facing different social and cultural groups in the city, and how </a:t>
            </a:r>
            <a:r>
              <a:rPr lang="sv-SE" sz="1200" b="0" i="0" u="none" strike="noStrike" kern="1200" baseline="0" dirty="0" err="1">
                <a:solidFill>
                  <a:schemeClr val="tx1"/>
                </a:solidFill>
                <a:latin typeface="+mn-lt"/>
                <a:ea typeface="+mn-ea"/>
                <a:cs typeface="+mn-cs"/>
              </a:rPr>
              <a:t>individual</a:t>
            </a:r>
            <a:r>
              <a:rPr lang="sv-SE" sz="1200" b="0" i="0" u="none" strike="noStrike" kern="1200" baseline="0" dirty="0">
                <a:solidFill>
                  <a:schemeClr val="tx1"/>
                </a:solidFill>
                <a:latin typeface="+mn-lt"/>
                <a:ea typeface="+mn-ea"/>
                <a:cs typeface="+mn-cs"/>
              </a:rPr>
              <a:t> and </a:t>
            </a:r>
            <a:r>
              <a:rPr lang="sv-SE" sz="1200" b="0" i="0" u="none" strike="noStrike" kern="1200" baseline="0" dirty="0" err="1">
                <a:solidFill>
                  <a:schemeClr val="tx1"/>
                </a:solidFill>
                <a:latin typeface="+mn-lt"/>
                <a:ea typeface="+mn-ea"/>
                <a:cs typeface="+mn-cs"/>
              </a:rPr>
              <a:t>community</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practices</a:t>
            </a:r>
            <a:r>
              <a:rPr lang="sv-SE" sz="1200" b="0" i="0" u="none" strike="noStrike" kern="1200" baseline="0" dirty="0">
                <a:solidFill>
                  <a:schemeClr val="tx1"/>
                </a:solidFill>
                <a:latin typeface="+mn-lt"/>
                <a:ea typeface="+mn-ea"/>
                <a:cs typeface="+mn-cs"/>
              </a:rPr>
              <a:t>, urban </a:t>
            </a:r>
            <a:r>
              <a:rPr lang="sv-SE" sz="1200" b="0" i="0" u="none" strike="noStrike" kern="1200" baseline="0" dirty="0" err="1">
                <a:solidFill>
                  <a:schemeClr val="tx1"/>
                </a:solidFill>
                <a:latin typeface="+mn-lt"/>
                <a:ea typeface="+mn-ea"/>
                <a:cs typeface="+mn-cs"/>
              </a:rPr>
              <a:t>governance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businesses</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infrastructures</a:t>
            </a:r>
            <a:r>
              <a:rPr lang="sv-SE" sz="1200" b="0" i="0" u="none" strike="noStrike" kern="1200" baseline="0" dirty="0">
                <a:solidFill>
                  <a:schemeClr val="tx1"/>
                </a:solidFill>
                <a:latin typeface="+mn-lt"/>
                <a:ea typeface="+mn-ea"/>
                <a:cs typeface="+mn-cs"/>
              </a:rPr>
              <a:t> and urban regeneration </a:t>
            </a:r>
            <a:r>
              <a:rPr lang="sv-SE" sz="1200" b="0" i="0" u="none" strike="noStrike" kern="1200" baseline="0" dirty="0" err="1">
                <a:solidFill>
                  <a:schemeClr val="tx1"/>
                </a:solidFill>
                <a:latin typeface="+mn-lt"/>
                <a:ea typeface="+mn-ea"/>
                <a:cs typeface="+mn-cs"/>
              </a:rPr>
              <a:t>can</a:t>
            </a:r>
            <a:r>
              <a:rPr lang="sv-SE" sz="1200" b="0" i="0" u="none" strike="noStrike" kern="1200" baseline="0" dirty="0">
                <a:solidFill>
                  <a:schemeClr val="tx1"/>
                </a:solidFill>
                <a:latin typeface="+mn-lt"/>
                <a:ea typeface="+mn-ea"/>
                <a:cs typeface="+mn-cs"/>
              </a:rPr>
              <a:t> support </a:t>
            </a:r>
            <a:r>
              <a:rPr lang="sv-SE" sz="1200" b="0" i="0" u="none" strike="noStrike" kern="1200" baseline="0" dirty="0" err="1">
                <a:solidFill>
                  <a:schemeClr val="tx1"/>
                </a:solidFill>
                <a:latin typeface="+mn-lt"/>
                <a:ea typeface="+mn-ea"/>
                <a:cs typeface="+mn-cs"/>
              </a:rPr>
              <a:t>sustainable</a:t>
            </a:r>
            <a:r>
              <a:rPr lang="sv-SE" sz="1200" b="0" i="0" u="none" strike="noStrike" kern="1200" baseline="0" dirty="0">
                <a:solidFill>
                  <a:schemeClr val="tx1"/>
                </a:solidFill>
                <a:latin typeface="+mn-lt"/>
                <a:ea typeface="+mn-ea"/>
                <a:cs typeface="+mn-cs"/>
              </a:rPr>
              <a:t> urban </a:t>
            </a:r>
            <a:r>
              <a:rPr lang="sv-SE" sz="1200" b="0" i="0" u="none" strike="noStrike" kern="1200" baseline="0" dirty="0" err="1">
                <a:solidFill>
                  <a:schemeClr val="tx1"/>
                </a:solidFill>
                <a:latin typeface="+mn-lt"/>
                <a:ea typeface="+mn-ea"/>
                <a:cs typeface="+mn-cs"/>
              </a:rPr>
              <a:t>development</a:t>
            </a:r>
            <a:r>
              <a:rPr lang="sv-S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the peaceful integration of diverse </a:t>
            </a:r>
            <a:r>
              <a:rPr lang="sv-SE" sz="1200" b="0" i="0" u="none" strike="noStrike" kern="1200" baseline="0" dirty="0" err="1">
                <a:solidFill>
                  <a:schemeClr val="tx1"/>
                </a:solidFill>
                <a:latin typeface="+mn-lt"/>
                <a:ea typeface="+mn-ea"/>
                <a:cs typeface="+mn-cs"/>
              </a:rPr>
              <a:t>communities</a:t>
            </a:r>
            <a:r>
              <a:rPr lang="sv-SE" sz="1200" b="0" i="0" u="none" strike="noStrike" kern="1200" baseline="0" dirty="0">
                <a:solidFill>
                  <a:schemeClr val="tx1"/>
                </a:solidFill>
                <a:latin typeface="+mn-lt"/>
                <a:ea typeface="+mn-ea"/>
                <a:cs typeface="+mn-cs"/>
              </a:rPr>
              <a:t>.</a:t>
            </a:r>
            <a:endParaRPr lang="sv-SE" sz="1200" dirty="0"/>
          </a:p>
          <a:p>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4ACE5833-FFAF-46E1-B4BE-870391B8A1CE}" type="slidenum">
              <a:rPr lang="de-DE" smtClean="0"/>
              <a:pPr/>
              <a:t>5</a:t>
            </a:fld>
            <a:endParaRPr lang="de-DE"/>
          </a:p>
        </p:txBody>
      </p:sp>
    </p:spTree>
    <p:extLst>
      <p:ext uri="{BB962C8B-B14F-4D97-AF65-F5344CB8AC3E}">
        <p14:creationId xmlns:p14="http://schemas.microsoft.com/office/powerpoint/2010/main" val="65016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the ERA-NET </a:t>
            </a:r>
            <a:r>
              <a:rPr lang="en-US" dirty="0" err="1">
                <a:latin typeface="Arial" panose="020B0604020202020204" pitchFamily="34" charset="0"/>
                <a:cs typeface="Arial" panose="020B0604020202020204" pitchFamily="34" charset="0"/>
              </a:rPr>
              <a:t>Cofund</a:t>
            </a:r>
            <a:r>
              <a:rPr lang="en-US" dirty="0">
                <a:latin typeface="Arial" panose="020B0604020202020204" pitchFamily="34" charset="0"/>
                <a:cs typeface="Arial" panose="020B0604020202020204" pitchFamily="34" charset="0"/>
              </a:rPr>
              <a:t> Smart Urban Futures Call cities and civil society in Europe can address urgent and long-term challenges by co-creating ideas and projects.</a:t>
            </a:r>
          </a:p>
          <a:p>
            <a:pPr marL="285750" indent="-285750">
              <a:buFont typeface="Arial" panose="020B0604020202020204" pitchFamily="34" charset="0"/>
              <a:buChar char="•"/>
            </a:pPr>
            <a:endParaRPr lang="sv-SE"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The </a:t>
            </a:r>
            <a:r>
              <a:rPr lang="sv-SE" dirty="0" err="1">
                <a:latin typeface="Arial" panose="020B0604020202020204" pitchFamily="34" charset="0"/>
                <a:cs typeface="Arial" panose="020B0604020202020204" pitchFamily="34" charset="0"/>
              </a:rPr>
              <a:t>fourth</a:t>
            </a:r>
            <a:r>
              <a:rPr lang="sv-SE" dirty="0">
                <a:latin typeface="Arial" panose="020B0604020202020204" pitchFamily="34" charset="0"/>
                <a:cs typeface="Arial" panose="020B0604020202020204" pitchFamily="34" charset="0"/>
              </a:rPr>
              <a:t> call from the Joint </a:t>
            </a:r>
            <a:r>
              <a:rPr lang="sv-SE" dirty="0" err="1">
                <a:latin typeface="Arial" panose="020B0604020202020204" pitchFamily="34" charset="0"/>
                <a:cs typeface="Arial" panose="020B0604020202020204" pitchFamily="34" charset="0"/>
              </a:rPr>
              <a:t>Programming</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Initiative</a:t>
            </a:r>
            <a:r>
              <a:rPr lang="sv-SE" dirty="0">
                <a:latin typeface="Arial" panose="020B0604020202020204" pitchFamily="34" charset="0"/>
                <a:cs typeface="Arial" panose="020B0604020202020204" pitchFamily="34" charset="0"/>
              </a:rPr>
              <a:t> Urban </a:t>
            </a:r>
            <a:r>
              <a:rPr lang="sv-SE" dirty="0" err="1">
                <a:latin typeface="Arial" panose="020B0604020202020204" pitchFamily="34" charset="0"/>
                <a:cs typeface="Arial" panose="020B0604020202020204" pitchFamily="34" charset="0"/>
              </a:rPr>
              <a:t>Europe</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with</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financial</a:t>
            </a:r>
            <a:r>
              <a:rPr lang="sv-SE" dirty="0">
                <a:latin typeface="Arial" panose="020B0604020202020204" pitchFamily="34" charset="0"/>
                <a:cs typeface="Arial" panose="020B0604020202020204" pitchFamily="34" charset="0"/>
              </a:rPr>
              <a:t> support from </a:t>
            </a:r>
            <a:r>
              <a:rPr lang="sv-SE" dirty="0" err="1">
                <a:latin typeface="Arial" panose="020B0604020202020204" pitchFamily="34" charset="0"/>
                <a:cs typeface="Arial" panose="020B0604020202020204" pitchFamily="34" charset="0"/>
              </a:rPr>
              <a:t>Horizon</a:t>
            </a:r>
            <a:r>
              <a:rPr lang="sv-SE" dirty="0">
                <a:latin typeface="Arial" panose="020B0604020202020204" pitchFamily="34" charset="0"/>
                <a:cs typeface="Arial" panose="020B0604020202020204" pitchFamily="34" charset="0"/>
              </a:rPr>
              <a:t> 2020</a:t>
            </a:r>
            <a:br>
              <a:rPr lang="sv-SE" dirty="0">
                <a:latin typeface="Arial" panose="020B0604020202020204" pitchFamily="34" charset="0"/>
                <a:cs typeface="Arial" panose="020B0604020202020204" pitchFamily="34" charset="0"/>
              </a:rPr>
            </a:b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Joint </a:t>
            </a:r>
            <a:r>
              <a:rPr lang="sv-SE" dirty="0" err="1">
                <a:latin typeface="Arial" panose="020B0604020202020204" pitchFamily="34" charset="0"/>
                <a:cs typeface="Arial" panose="020B0604020202020204" pitchFamily="34" charset="0"/>
              </a:rPr>
              <a:t>Programming</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Initiative</a:t>
            </a:r>
            <a:r>
              <a:rPr lang="sv-SE" dirty="0">
                <a:latin typeface="Arial" panose="020B0604020202020204" pitchFamily="34" charset="0"/>
                <a:cs typeface="Arial" panose="020B0604020202020204" pitchFamily="34" charset="0"/>
              </a:rPr>
              <a:t> Urban </a:t>
            </a:r>
            <a:r>
              <a:rPr lang="sv-SE" dirty="0" err="1">
                <a:latin typeface="Arial" panose="020B0604020202020204" pitchFamily="34" charset="0"/>
                <a:cs typeface="Arial" panose="020B0604020202020204" pitchFamily="34" charset="0"/>
              </a:rPr>
              <a:t>Europes</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initiates</a:t>
            </a:r>
            <a:r>
              <a:rPr lang="sv-SE" dirty="0">
                <a:latin typeface="Arial" panose="020B0604020202020204" pitchFamily="34" charset="0"/>
                <a:cs typeface="Arial" panose="020B0604020202020204" pitchFamily="34" charset="0"/>
              </a:rPr>
              <a:t> joint transnational calls in research, </a:t>
            </a:r>
            <a:r>
              <a:rPr lang="sv-SE" dirty="0" err="1">
                <a:latin typeface="Arial" panose="020B0604020202020204" pitchFamily="34" charset="0"/>
                <a:cs typeface="Arial" panose="020B0604020202020204" pitchFamily="34" charset="0"/>
              </a:rPr>
              <a:t>development</a:t>
            </a:r>
            <a:r>
              <a:rPr lang="sv-SE" dirty="0">
                <a:latin typeface="Arial" panose="020B0604020202020204" pitchFamily="34" charset="0"/>
                <a:cs typeface="Arial" panose="020B0604020202020204" pitchFamily="34" charset="0"/>
              </a:rPr>
              <a:t> and innovation in the </a:t>
            </a:r>
            <a:r>
              <a:rPr lang="sv-SE" dirty="0" err="1">
                <a:latin typeface="Arial" panose="020B0604020202020204" pitchFamily="34" charset="0"/>
                <a:cs typeface="Arial" panose="020B0604020202020204" pitchFamily="34" charset="0"/>
              </a:rPr>
              <a:t>field</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of</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sustainable</a:t>
            </a:r>
            <a:r>
              <a:rPr lang="sv-SE" dirty="0">
                <a:latin typeface="Arial" panose="020B0604020202020204" pitchFamily="34" charset="0"/>
                <a:cs typeface="Arial" panose="020B0604020202020204" pitchFamily="34" charset="0"/>
              </a:rPr>
              <a:t> urban </a:t>
            </a:r>
            <a:r>
              <a:rPr lang="sv-SE" dirty="0" err="1">
                <a:latin typeface="Arial" panose="020B0604020202020204" pitchFamily="34" charset="0"/>
                <a:cs typeface="Arial" panose="020B0604020202020204" pitchFamily="34" charset="0"/>
              </a:rPr>
              <a:t>development</a:t>
            </a:r>
            <a:r>
              <a:rPr lang="sv-SE" dirty="0">
                <a:latin typeface="Arial" panose="020B0604020202020204" pitchFamily="34" charset="0"/>
                <a:cs typeface="Arial" panose="020B0604020202020204" pitchFamily="34" charset="0"/>
              </a:rPr>
              <a:t>.</a:t>
            </a:r>
          </a:p>
          <a:p>
            <a:endParaRPr lang="sv-SE" dirty="0"/>
          </a:p>
        </p:txBody>
      </p:sp>
      <p:sp>
        <p:nvSpPr>
          <p:cNvPr id="4" name="Platshållare för bildnummer 3"/>
          <p:cNvSpPr>
            <a:spLocks noGrp="1"/>
          </p:cNvSpPr>
          <p:nvPr>
            <p:ph type="sldNum" sz="quarter" idx="10"/>
          </p:nvPr>
        </p:nvSpPr>
        <p:spPr/>
        <p:txBody>
          <a:bodyPr/>
          <a:lstStyle/>
          <a:p>
            <a:fld id="{4ACE5833-FFAF-46E1-B4BE-870391B8A1CE}" type="slidenum">
              <a:rPr lang="de-DE" smtClean="0"/>
              <a:pPr/>
              <a:t>6</a:t>
            </a:fld>
            <a:endParaRPr lang="de-DE"/>
          </a:p>
        </p:txBody>
      </p:sp>
    </p:spTree>
    <p:extLst>
      <p:ext uri="{BB962C8B-B14F-4D97-AF65-F5344CB8AC3E}">
        <p14:creationId xmlns:p14="http://schemas.microsoft.com/office/powerpoint/2010/main" val="63180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ACE5833-FFAF-46E1-B4BE-870391B8A1CE}" type="slidenum">
              <a:rPr lang="de-DE" smtClean="0"/>
              <a:pPr/>
              <a:t>7</a:t>
            </a:fld>
            <a:endParaRPr lang="de-DE"/>
          </a:p>
        </p:txBody>
      </p:sp>
    </p:spTree>
    <p:extLst>
      <p:ext uri="{BB962C8B-B14F-4D97-AF65-F5344CB8AC3E}">
        <p14:creationId xmlns:p14="http://schemas.microsoft.com/office/powerpoint/2010/main" val="344143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a:extLst>
              <a:ext uri="{FF2B5EF4-FFF2-40B4-BE49-F238E27FC236}">
                <a16:creationId xmlns:a16="http://schemas.microsoft.com/office/drawing/2014/main" id="{F5CA1F04-2418-4DFE-B801-F91E44A5A65A}"/>
              </a:ext>
            </a:extLst>
          </p:cNvPr>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Tijdelijke aanduiding voor notities 2">
            <a:extLst>
              <a:ext uri="{FF2B5EF4-FFF2-40B4-BE49-F238E27FC236}">
                <a16:creationId xmlns:a16="http://schemas.microsoft.com/office/drawing/2014/main" id="{34B30836-8EAC-4F1B-A234-669FB848AA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sv-SE" dirty="0"/>
          </a:p>
        </p:txBody>
      </p:sp>
      <p:sp>
        <p:nvSpPr>
          <p:cNvPr id="4" name="Tijdelijke aanduiding voor dianummer 3">
            <a:extLst>
              <a:ext uri="{FF2B5EF4-FFF2-40B4-BE49-F238E27FC236}">
                <a16:creationId xmlns:a16="http://schemas.microsoft.com/office/drawing/2014/main" id="{4F1FC609-2A7B-464F-B211-F8BE61F447C8}"/>
              </a:ext>
            </a:extLst>
          </p:cNvPr>
          <p:cNvSpPr>
            <a:spLocks noGrp="1"/>
          </p:cNvSpPr>
          <p:nvPr>
            <p:ph type="sldNum" sz="quarter" idx="5"/>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6B44A82-8C84-45DA-A1C8-7D094563A8C8}" type="slidenum">
              <a:rPr lang="de-DE" altLang="sv-SE" sz="1200"/>
              <a:pPr eaLnBrk="1" hangingPunct="1"/>
              <a:t>10</a:t>
            </a:fld>
            <a:endParaRPr lang="de-DE" altLang="sv-SE" sz="1200"/>
          </a:p>
        </p:txBody>
      </p:sp>
    </p:spTree>
    <p:extLst>
      <p:ext uri="{BB962C8B-B14F-4D97-AF65-F5344CB8AC3E}">
        <p14:creationId xmlns:p14="http://schemas.microsoft.com/office/powerpoint/2010/main" val="1045949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slide SUGI">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5EBA527-D19D-43A9-92E2-9F61E7DAD0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633" y="1216152"/>
            <a:ext cx="6990734" cy="3931920"/>
          </a:xfrm>
          <a:prstGeom prst="rect">
            <a:avLst/>
          </a:prstGeom>
        </p:spPr>
      </p:pic>
      <p:pic>
        <p:nvPicPr>
          <p:cNvPr id="3" name="Bildobjekt 2">
            <a:extLst>
              <a:ext uri="{FF2B5EF4-FFF2-40B4-BE49-F238E27FC236}">
                <a16:creationId xmlns:a16="http://schemas.microsoft.com/office/drawing/2014/main" id="{9C1E9DC4-D404-4DDB-87D6-95AB2038AB6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96" t="23792" r="81115" b="70052"/>
          <a:stretch/>
        </p:blipFill>
        <p:spPr>
          <a:xfrm>
            <a:off x="54980" y="91437"/>
            <a:ext cx="389520" cy="302589"/>
          </a:xfrm>
          <a:prstGeom prst="rect">
            <a:avLst/>
          </a:prstGeom>
        </p:spPr>
      </p:pic>
      <p:sp>
        <p:nvSpPr>
          <p:cNvPr id="4" name="Rektangel 3">
            <a:extLst>
              <a:ext uri="{FF2B5EF4-FFF2-40B4-BE49-F238E27FC236}">
                <a16:creationId xmlns:a16="http://schemas.microsoft.com/office/drawing/2014/main" id="{A8DD7E32-D59B-4FA3-A6FE-566966287610}"/>
              </a:ext>
            </a:extLst>
          </p:cNvPr>
          <p:cNvSpPr/>
          <p:nvPr userDrawn="1"/>
        </p:nvSpPr>
        <p:spPr>
          <a:xfrm>
            <a:off x="392247" y="91437"/>
            <a:ext cx="3487664" cy="307777"/>
          </a:xfrm>
          <a:prstGeom prst="rect">
            <a:avLst/>
          </a:prstGeom>
        </p:spPr>
        <p:txBody>
          <a:bodyPr wrap="square">
            <a:spAutoFit/>
          </a:bodyPr>
          <a:lstStyle/>
          <a:p>
            <a:r>
              <a:rPr lang="en-US" sz="700" b="0" i="0" u="none" strike="noStrike" baseline="0" dirty="0">
                <a:solidFill>
                  <a:srgbClr val="000000"/>
                </a:solidFill>
                <a:latin typeface="+mj-lt"/>
              </a:rPr>
              <a:t>This project has received funding from the European Union’s Horizon 2020 </a:t>
            </a:r>
          </a:p>
          <a:p>
            <a:r>
              <a:rPr lang="en-US" sz="700" b="0" i="0" u="none" strike="noStrike" baseline="0" dirty="0">
                <a:solidFill>
                  <a:srgbClr val="000000"/>
                </a:solidFill>
                <a:latin typeface="+mj-lt"/>
              </a:rPr>
              <a:t>research and innovation </a:t>
            </a:r>
            <a:r>
              <a:rPr lang="en-US" sz="700" b="0" i="0" u="none" strike="noStrike" baseline="0" dirty="0" err="1">
                <a:solidFill>
                  <a:srgbClr val="000000"/>
                </a:solidFill>
                <a:latin typeface="+mj-lt"/>
              </a:rPr>
              <a:t>programme</a:t>
            </a:r>
            <a:r>
              <a:rPr lang="en-US" sz="700" b="0" i="0" u="none" strike="noStrike" baseline="0" dirty="0">
                <a:solidFill>
                  <a:srgbClr val="000000"/>
                </a:solidFill>
                <a:latin typeface="+mj-lt"/>
              </a:rPr>
              <a:t> under grant agreement No 730254</a:t>
            </a:r>
            <a:endParaRPr lang="sv-SE" sz="700" dirty="0">
              <a:latin typeface="+mj-lt"/>
            </a:endParaRPr>
          </a:p>
        </p:txBody>
      </p:sp>
    </p:spTree>
    <p:extLst>
      <p:ext uri="{BB962C8B-B14F-4D97-AF65-F5344CB8AC3E}">
        <p14:creationId xmlns:p14="http://schemas.microsoft.com/office/powerpoint/2010/main" val="276167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lide">
    <p:spTree>
      <p:nvGrpSpPr>
        <p:cNvPr id="1" name=""/>
        <p:cNvGrpSpPr/>
        <p:nvPr/>
      </p:nvGrpSpPr>
      <p:grpSpPr>
        <a:xfrm>
          <a:off x="0" y="0"/>
          <a:ext cx="0" cy="0"/>
          <a:chOff x="0" y="0"/>
          <a:chExt cx="0" cy="0"/>
        </a:xfrm>
      </p:grpSpPr>
      <p:sp>
        <p:nvSpPr>
          <p:cNvPr id="2" name="Rubrik 1"/>
          <p:cNvSpPr>
            <a:spLocks noGrp="1"/>
          </p:cNvSpPr>
          <p:nvPr>
            <p:ph type="ctrTitle"/>
          </p:nvPr>
        </p:nvSpPr>
        <p:spPr>
          <a:xfrm>
            <a:off x="1371600" y="2130435"/>
            <a:ext cx="6400800" cy="1470025"/>
          </a:xfrm>
          <a:noFill/>
        </p:spPr>
        <p:txBody>
          <a:bodyPr>
            <a:normAutofit/>
          </a:bodyPr>
          <a:lstStyle>
            <a:lvl1pPr>
              <a:defRPr sz="4000" b="0">
                <a:solidFill>
                  <a:schemeClr val="tx1"/>
                </a:solidFill>
              </a:defRPr>
            </a:lvl1pPr>
          </a:lstStyle>
          <a:p>
            <a:r>
              <a:rPr lang="sv-SE" dirty="0"/>
              <a:t>Klicka här för att ändra mall för rubrikformat</a:t>
            </a:r>
          </a:p>
        </p:txBody>
      </p:sp>
      <p:sp>
        <p:nvSpPr>
          <p:cNvPr id="3" name="Underrubrik 2"/>
          <p:cNvSpPr>
            <a:spLocks noGrp="1"/>
          </p:cNvSpPr>
          <p:nvPr>
            <p:ph type="subTitle" idx="1"/>
          </p:nvPr>
        </p:nvSpPr>
        <p:spPr>
          <a:xfrm>
            <a:off x="1371600" y="3886200"/>
            <a:ext cx="6400800" cy="1752600"/>
          </a:xfrm>
        </p:spPr>
        <p:txBody>
          <a:bodyPr/>
          <a:lstStyle>
            <a:lvl1pPr marL="0" indent="0" algn="l">
              <a:buNone/>
              <a:defRPr>
                <a:solidFill>
                  <a:schemeClr val="tx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sv-SE" dirty="0"/>
              <a:t>Klicka här för att ändra mall för underrubrikformat</a:t>
            </a:r>
          </a:p>
        </p:txBody>
      </p:sp>
    </p:spTree>
    <p:extLst>
      <p:ext uri="{BB962C8B-B14F-4D97-AF65-F5344CB8AC3E}">
        <p14:creationId xmlns:p14="http://schemas.microsoft.com/office/powerpoint/2010/main" val="1376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684213" y="557784"/>
            <a:ext cx="6225875" cy="859855"/>
          </a:xfrm>
        </p:spPr>
        <p:txBody>
          <a:bodyPr>
            <a:normAutofit/>
          </a:bodyPr>
          <a:lstStyle>
            <a:lvl1pPr>
              <a:defRPr sz="2400" b="1">
                <a:solidFill>
                  <a:schemeClr val="tx1"/>
                </a:solidFill>
              </a:defRPr>
            </a:lvl1pPr>
          </a:lstStyle>
          <a:p>
            <a:r>
              <a:rPr lang="sv-SE" dirty="0"/>
              <a:t>Klicka här för att ändra mall för rubrikformat</a:t>
            </a:r>
          </a:p>
        </p:txBody>
      </p:sp>
      <p:sp>
        <p:nvSpPr>
          <p:cNvPr id="3" name="Platshållare för innehåll 2"/>
          <p:cNvSpPr>
            <a:spLocks noGrp="1"/>
          </p:cNvSpPr>
          <p:nvPr>
            <p:ph idx="1"/>
          </p:nvPr>
        </p:nvSpPr>
        <p:spPr>
          <a:xfrm>
            <a:off x="684213" y="1600204"/>
            <a:ext cx="7380449" cy="4525963"/>
          </a:xfrm>
        </p:spPr>
        <p:txBody>
          <a:bodyPr>
            <a:normAutofit/>
          </a:bodyPr>
          <a:lstStyle>
            <a:lvl1pPr>
              <a:defRPr sz="2000"/>
            </a:lvl1pPr>
            <a:lvl2pPr>
              <a:defRPr sz="2000"/>
            </a:lvl2pPr>
            <a:lvl3pPr>
              <a:defRPr sz="2000"/>
            </a:lvl3pPr>
            <a:lvl4pPr>
              <a:defRPr sz="2000"/>
            </a:lvl4pPr>
            <a:lvl5pPr>
              <a:defRPr sz="20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0894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nd content picture">
    <p:spTree>
      <p:nvGrpSpPr>
        <p:cNvPr id="1" name=""/>
        <p:cNvGrpSpPr/>
        <p:nvPr/>
      </p:nvGrpSpPr>
      <p:grpSpPr>
        <a:xfrm>
          <a:off x="0" y="0"/>
          <a:ext cx="0" cy="0"/>
          <a:chOff x="0" y="0"/>
          <a:chExt cx="0" cy="0"/>
        </a:xfrm>
      </p:grpSpPr>
      <p:sp>
        <p:nvSpPr>
          <p:cNvPr id="2" name="Rubrik 1"/>
          <p:cNvSpPr>
            <a:spLocks noGrp="1"/>
          </p:cNvSpPr>
          <p:nvPr>
            <p:ph type="title"/>
          </p:nvPr>
        </p:nvSpPr>
        <p:spPr>
          <a:xfrm>
            <a:off x="1193659" y="666526"/>
            <a:ext cx="6995120" cy="1143000"/>
          </a:xfrm>
        </p:spPr>
        <p:txBody>
          <a:bodyPr>
            <a:normAutofit/>
          </a:bodyPr>
          <a:lstStyle>
            <a:lvl1pPr algn="l" defTabSz="1219140" rtl="0" eaLnBrk="1" latinLnBrk="0" hangingPunct="1">
              <a:spcBef>
                <a:spcPct val="0"/>
              </a:spcBef>
              <a:buNone/>
              <a:defRPr lang="sv-SE" sz="2400" b="1" kern="1200" dirty="0">
                <a:solidFill>
                  <a:schemeClr val="tx1"/>
                </a:solidFill>
                <a:latin typeface="+mj-lt"/>
                <a:ea typeface="+mj-ea"/>
                <a:cs typeface="+mj-cs"/>
              </a:defRPr>
            </a:lvl1pPr>
          </a:lstStyle>
          <a:p>
            <a:r>
              <a:rPr lang="sv-SE" dirty="0"/>
              <a:t>Klicka här för att ändra mall för rubrikformat</a:t>
            </a:r>
          </a:p>
        </p:txBody>
      </p:sp>
      <p:sp>
        <p:nvSpPr>
          <p:cNvPr id="3" name="Platshållare för innehåll 2"/>
          <p:cNvSpPr>
            <a:spLocks noGrp="1"/>
          </p:cNvSpPr>
          <p:nvPr>
            <p:ph idx="1"/>
          </p:nvPr>
        </p:nvSpPr>
        <p:spPr>
          <a:xfrm>
            <a:off x="1193660" y="1763490"/>
            <a:ext cx="7057033" cy="39406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8307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eadline content - 2 columns">
    <p:spTree>
      <p:nvGrpSpPr>
        <p:cNvPr id="1" name=""/>
        <p:cNvGrpSpPr/>
        <p:nvPr/>
      </p:nvGrpSpPr>
      <p:grpSpPr>
        <a:xfrm>
          <a:off x="0" y="0"/>
          <a:ext cx="0" cy="0"/>
          <a:chOff x="0" y="0"/>
          <a:chExt cx="0" cy="0"/>
        </a:xfrm>
      </p:grpSpPr>
      <p:sp>
        <p:nvSpPr>
          <p:cNvPr id="2" name="Rubrik 1"/>
          <p:cNvSpPr>
            <a:spLocks noGrp="1"/>
          </p:cNvSpPr>
          <p:nvPr>
            <p:ph type="title"/>
          </p:nvPr>
        </p:nvSpPr>
        <p:spPr>
          <a:xfrm>
            <a:off x="457200" y="847801"/>
            <a:ext cx="6537960" cy="1143000"/>
          </a:xfrm>
        </p:spPr>
        <p:txBody>
          <a:bodyPr>
            <a:normAutofit/>
          </a:bodyPr>
          <a:lstStyle>
            <a:lvl1pPr>
              <a:defRPr sz="2400" b="1">
                <a:solidFill>
                  <a:schemeClr val="tx1"/>
                </a:solidFill>
              </a:defRPr>
            </a:lvl1pPr>
          </a:lstStyle>
          <a:p>
            <a:r>
              <a:rPr lang="sv-SE" dirty="0"/>
              <a:t>Klicka här för att ändra mall för rubrikformat</a:t>
            </a:r>
          </a:p>
        </p:txBody>
      </p:sp>
      <p:sp>
        <p:nvSpPr>
          <p:cNvPr id="3" name="Platshållare för innehåll 2"/>
          <p:cNvSpPr>
            <a:spLocks noGrp="1"/>
          </p:cNvSpPr>
          <p:nvPr>
            <p:ph sz="half" idx="1"/>
          </p:nvPr>
        </p:nvSpPr>
        <p:spPr>
          <a:xfrm>
            <a:off x="457200" y="1963384"/>
            <a:ext cx="4038600" cy="318145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400"/>
            </a:lvl6pPr>
            <a:lvl7pPr>
              <a:defRPr sz="2400"/>
            </a:lvl7pPr>
            <a:lvl8pPr>
              <a:defRPr sz="2400"/>
            </a:lvl8pPr>
            <a:lvl9pPr>
              <a:defRPr sz="2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1963384"/>
            <a:ext cx="4038600" cy="318145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400"/>
            </a:lvl6pPr>
            <a:lvl7pPr>
              <a:defRPr sz="2400"/>
            </a:lvl7pPr>
            <a:lvl8pPr>
              <a:defRPr sz="2400"/>
            </a:lvl8pPr>
            <a:lvl9pPr>
              <a:defRPr sz="2400"/>
            </a:lvl9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765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Only headline">
    <p:spTree>
      <p:nvGrpSpPr>
        <p:cNvPr id="1" name=""/>
        <p:cNvGrpSpPr/>
        <p:nvPr/>
      </p:nvGrpSpPr>
      <p:grpSpPr>
        <a:xfrm>
          <a:off x="0" y="0"/>
          <a:ext cx="0" cy="0"/>
          <a:chOff x="0" y="0"/>
          <a:chExt cx="0" cy="0"/>
        </a:xfrm>
      </p:grpSpPr>
      <p:sp>
        <p:nvSpPr>
          <p:cNvPr id="2" name="Rubrik 1"/>
          <p:cNvSpPr>
            <a:spLocks noGrp="1"/>
          </p:cNvSpPr>
          <p:nvPr>
            <p:ph type="title"/>
          </p:nvPr>
        </p:nvSpPr>
        <p:spPr>
          <a:xfrm>
            <a:off x="1004207" y="871859"/>
            <a:ext cx="6537960" cy="1143000"/>
          </a:xfrm>
        </p:spPr>
        <p:txBody>
          <a:bodyPr>
            <a:normAutofit/>
          </a:bodyPr>
          <a:lstStyle>
            <a:lvl1pPr>
              <a:defRPr sz="2400" b="0">
                <a:solidFill>
                  <a:schemeClr val="tx1"/>
                </a:solidFill>
              </a:defRPr>
            </a:lvl1pPr>
          </a:lstStyle>
          <a:p>
            <a:r>
              <a:rPr lang="sv-SE" dirty="0"/>
              <a:t>Klicka här för att ändra mall för rubrikformat</a:t>
            </a:r>
          </a:p>
        </p:txBody>
      </p:sp>
    </p:spTree>
    <p:extLst>
      <p:ext uri="{BB962C8B-B14F-4D97-AF65-F5344CB8AC3E}">
        <p14:creationId xmlns:p14="http://schemas.microsoft.com/office/powerpoint/2010/main" val="164346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15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Titel 3"/>
          <p:cNvSpPr>
            <a:spLocks noGrp="1"/>
          </p:cNvSpPr>
          <p:nvPr>
            <p:ph type="ctrTitle"/>
          </p:nvPr>
        </p:nvSpPr>
        <p:spPr>
          <a:xfrm>
            <a:off x="1331915" y="1701804"/>
            <a:ext cx="6480447" cy="1468967"/>
          </a:xfrm>
        </p:spPr>
        <p:txBody>
          <a:bodyPr/>
          <a:lstStyle>
            <a:lvl1pPr>
              <a:defRPr baseline="0"/>
            </a:lvl1pPr>
          </a:lstStyle>
          <a:p>
            <a:r>
              <a:rPr lang="sv-SE"/>
              <a:t>Klicka här för att ändra mall för rubrikformat</a:t>
            </a:r>
            <a:endParaRPr lang="en-US" dirty="0"/>
          </a:p>
        </p:txBody>
      </p:sp>
      <p:sp>
        <p:nvSpPr>
          <p:cNvPr id="7" name="Subtitel 4"/>
          <p:cNvSpPr>
            <a:spLocks noGrp="1"/>
          </p:cNvSpPr>
          <p:nvPr>
            <p:ph type="subTitle" idx="4294967295"/>
          </p:nvPr>
        </p:nvSpPr>
        <p:spPr>
          <a:xfrm>
            <a:off x="1331915" y="3141135"/>
            <a:ext cx="6480447" cy="1536005"/>
          </a:xfrm>
        </p:spPr>
        <p:txBody>
          <a:bodyPr rtlCol="0">
            <a:normAutofit/>
          </a:bodyPr>
          <a:lstStyle>
            <a:lvl1pPr>
              <a:defRPr/>
            </a:lvl1pPr>
          </a:lstStyle>
          <a:p>
            <a:r>
              <a:rPr lang="sv-SE"/>
              <a:t>Klicka här för att ändra mall för underrubrikformat</a:t>
            </a:r>
            <a:endParaRPr lang="nl-NL" dirty="0"/>
          </a:p>
        </p:txBody>
      </p:sp>
    </p:spTree>
    <p:extLst>
      <p:ext uri="{BB962C8B-B14F-4D97-AF65-F5344CB8AC3E}">
        <p14:creationId xmlns:p14="http://schemas.microsoft.com/office/powerpoint/2010/main" val="343160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sv-SE"/>
              <a:t>Klicka här för att ändra format</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4459912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238864" y="868665"/>
            <a:ext cx="653796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1238864" y="2277477"/>
            <a:ext cx="6537960" cy="311060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p:txBody>
      </p:sp>
      <p:pic>
        <p:nvPicPr>
          <p:cNvPr id="11" name="Bildobjekt 10">
            <a:extLst>
              <a:ext uri="{FF2B5EF4-FFF2-40B4-BE49-F238E27FC236}">
                <a16:creationId xmlns:a16="http://schemas.microsoft.com/office/drawing/2014/main" id="{6FD9B10B-4A1B-42AD-98CC-08086F24C036}"/>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43319" b="41092"/>
          <a:stretch/>
        </p:blipFill>
        <p:spPr>
          <a:xfrm>
            <a:off x="0" y="5888736"/>
            <a:ext cx="9144000" cy="969267"/>
          </a:xfrm>
          <a:prstGeom prst="rect">
            <a:avLst/>
          </a:prstGeom>
        </p:spPr>
      </p:pic>
    </p:spTree>
    <p:extLst>
      <p:ext uri="{BB962C8B-B14F-4D97-AF65-F5344CB8AC3E}">
        <p14:creationId xmlns:p14="http://schemas.microsoft.com/office/powerpoint/2010/main" val="1790789186"/>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3" r:id="rId3"/>
    <p:sldLayoutId id="2147483666" r:id="rId4"/>
    <p:sldLayoutId id="2147483667" r:id="rId5"/>
    <p:sldLayoutId id="2147483668" r:id="rId6"/>
    <p:sldLayoutId id="2147483669" r:id="rId7"/>
    <p:sldLayoutId id="2147483671" r:id="rId8"/>
    <p:sldLayoutId id="2147483672" r:id="rId9"/>
  </p:sldLayoutIdLst>
  <p:txStyles>
    <p:titleStyle>
      <a:lvl1pPr algn="l" defTabSz="1219140" rtl="0" eaLnBrk="1" latinLnBrk="0" hangingPunct="1">
        <a:spcBef>
          <a:spcPct val="0"/>
        </a:spcBef>
        <a:buNone/>
        <a:defRPr sz="2400" b="1" kern="1200">
          <a:solidFill>
            <a:schemeClr val="tx1"/>
          </a:solidFill>
          <a:latin typeface="+mj-lt"/>
          <a:ea typeface="+mj-ea"/>
          <a:cs typeface="+mj-cs"/>
        </a:defRPr>
      </a:lvl1pPr>
    </p:titleStyle>
    <p:bodyStyle>
      <a:lvl1pPr marL="457178" indent="-457178" algn="l" defTabSz="1219140" rtl="0" eaLnBrk="1" latinLnBrk="0" hangingPunct="1">
        <a:spcBef>
          <a:spcPct val="20000"/>
        </a:spcBef>
        <a:buClr>
          <a:srgbClr val="005249"/>
        </a:buClr>
        <a:buFont typeface="Arial" pitchFamily="34" charset="0"/>
        <a:buChar char="•"/>
        <a:defRPr sz="2000" kern="1200">
          <a:solidFill>
            <a:schemeClr val="tx1"/>
          </a:solidFill>
          <a:latin typeface="+mn-lt"/>
          <a:ea typeface="+mn-ea"/>
          <a:cs typeface="+mn-cs"/>
        </a:defRPr>
      </a:lvl1pPr>
      <a:lvl2pPr marL="990550" indent="-380981" algn="l" defTabSz="1219140" rtl="0" eaLnBrk="1" latinLnBrk="0" hangingPunct="1">
        <a:spcBef>
          <a:spcPct val="20000"/>
        </a:spcBef>
        <a:buClr>
          <a:srgbClr val="005249"/>
        </a:buClr>
        <a:buFont typeface="Arial" pitchFamily="34" charset="0"/>
        <a:buChar char="–"/>
        <a:defRPr sz="2000" kern="1200">
          <a:solidFill>
            <a:schemeClr val="tx1"/>
          </a:solidFill>
          <a:latin typeface="+mn-lt"/>
          <a:ea typeface="+mn-ea"/>
          <a:cs typeface="+mn-cs"/>
        </a:defRPr>
      </a:lvl2pPr>
      <a:lvl3pPr marL="1523925" indent="-304784" algn="l" defTabSz="1219140" rtl="0" eaLnBrk="1" latinLnBrk="0" hangingPunct="1">
        <a:spcBef>
          <a:spcPct val="20000"/>
        </a:spcBef>
        <a:buClr>
          <a:srgbClr val="005249"/>
        </a:buClr>
        <a:buFont typeface="Arial" pitchFamily="34" charset="0"/>
        <a:buChar char="•"/>
        <a:defRPr sz="2000" kern="1200">
          <a:solidFill>
            <a:schemeClr val="tx1"/>
          </a:solidFill>
          <a:latin typeface="+mn-lt"/>
          <a:ea typeface="+mn-ea"/>
          <a:cs typeface="+mn-cs"/>
        </a:defRPr>
      </a:lvl3pPr>
      <a:lvl4pPr marL="2133493" indent="-304784" algn="l" defTabSz="1219140" rtl="0" eaLnBrk="1" latinLnBrk="0" hangingPunct="1">
        <a:spcBef>
          <a:spcPct val="20000"/>
        </a:spcBef>
        <a:buClr>
          <a:srgbClr val="005249"/>
        </a:buClr>
        <a:buFont typeface="Arial" pitchFamily="34" charset="0"/>
        <a:buChar char="–"/>
        <a:defRPr sz="2000" kern="1200">
          <a:solidFill>
            <a:schemeClr val="tx1"/>
          </a:solidFill>
          <a:latin typeface="+mn-lt"/>
          <a:ea typeface="+mn-ea"/>
          <a:cs typeface="+mn-cs"/>
        </a:defRPr>
      </a:lvl4pPr>
      <a:lvl5pPr marL="2743062" indent="-304784" algn="l" defTabSz="1219140" rtl="0" eaLnBrk="1" latinLnBrk="0" hangingPunct="1">
        <a:spcBef>
          <a:spcPct val="20000"/>
        </a:spcBef>
        <a:buClr>
          <a:srgbClr val="005249"/>
        </a:buClr>
        <a:buFont typeface="Arial" pitchFamily="34" charset="0"/>
        <a:buChar char="»"/>
        <a:defRPr sz="2000" kern="1200">
          <a:solidFill>
            <a:schemeClr val="tx1"/>
          </a:solidFill>
          <a:latin typeface="+mn-lt"/>
          <a:ea typeface="+mn-ea"/>
          <a:cs typeface="+mn-cs"/>
        </a:defRPr>
      </a:lvl5pPr>
      <a:lvl6pPr marL="3352632" indent="-304784" algn="l" defTabSz="1219140" rtl="0" eaLnBrk="1" latinLnBrk="0" hangingPunct="1">
        <a:spcBef>
          <a:spcPct val="20000"/>
        </a:spcBef>
        <a:buClr>
          <a:srgbClr val="005249"/>
        </a:buClr>
        <a:buFont typeface="Arial" pitchFamily="34" charset="0"/>
        <a:buChar char="•"/>
        <a:defRPr sz="2000" kern="1200">
          <a:solidFill>
            <a:schemeClr val="tx1"/>
          </a:solidFill>
          <a:latin typeface="+mn-lt"/>
          <a:ea typeface="+mn-ea"/>
          <a:cs typeface="+mn-cs"/>
        </a:defRPr>
      </a:lvl6pPr>
      <a:lvl7pPr marL="3962202" indent="-304784" algn="l" defTabSz="1219140" rtl="0" eaLnBrk="1" latinLnBrk="0" hangingPunct="1">
        <a:spcBef>
          <a:spcPct val="20000"/>
        </a:spcBef>
        <a:buClr>
          <a:srgbClr val="005249"/>
        </a:buClr>
        <a:buFont typeface="Arial" pitchFamily="34" charset="0"/>
        <a:buChar char="•"/>
        <a:defRPr sz="2000" kern="1200" baseline="0">
          <a:solidFill>
            <a:schemeClr val="tx1"/>
          </a:solidFill>
          <a:latin typeface="+mn-lt"/>
          <a:ea typeface="+mn-ea"/>
          <a:cs typeface="+mn-cs"/>
        </a:defRPr>
      </a:lvl7pPr>
      <a:lvl8pPr marL="4571772" indent="-304784" algn="l" defTabSz="1219140" rtl="0" eaLnBrk="1" latinLnBrk="0" hangingPunct="1">
        <a:spcBef>
          <a:spcPct val="20000"/>
        </a:spcBef>
        <a:buClr>
          <a:srgbClr val="005249"/>
        </a:buClr>
        <a:buFont typeface="Arial" pitchFamily="34" charset="0"/>
        <a:buChar char="•"/>
        <a:defRPr sz="20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innovateuk.ukri.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mailto:info@jpi-urbaneurop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tif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2D4437-142F-3343-BDFA-E99EE5B8242D}"/>
              </a:ext>
            </a:extLst>
          </p:cNvPr>
          <p:cNvSpPr/>
          <p:nvPr/>
        </p:nvSpPr>
        <p:spPr>
          <a:xfrm>
            <a:off x="6108700" y="5036235"/>
            <a:ext cx="2616200" cy="646331"/>
          </a:xfrm>
          <a:prstGeom prst="rect">
            <a:avLst/>
          </a:prstGeom>
        </p:spPr>
        <p:txBody>
          <a:bodyPr wrap="square">
            <a:spAutoFit/>
          </a:bodyPr>
          <a:lstStyle/>
          <a:p>
            <a:r>
              <a:rPr lang="en-GB" altLang="sv-SE" b="1" dirty="0" err="1">
                <a:latin typeface="Arial" panose="020B0604020202020204" pitchFamily="34" charset="0"/>
              </a:rPr>
              <a:t>Dr.</a:t>
            </a:r>
            <a:r>
              <a:rPr lang="en-GB" altLang="sv-SE" b="1" dirty="0">
                <a:latin typeface="Arial" panose="020B0604020202020204" pitchFamily="34" charset="0"/>
              </a:rPr>
              <a:t> Daniela </a:t>
            </a:r>
            <a:r>
              <a:rPr lang="en-GB" altLang="sv-SE" b="1" dirty="0" err="1">
                <a:latin typeface="Arial" panose="020B0604020202020204" pitchFamily="34" charset="0"/>
              </a:rPr>
              <a:t>Melandri</a:t>
            </a:r>
            <a:br>
              <a:rPr lang="en-GB" altLang="sv-SE" sz="3200" dirty="0">
                <a:latin typeface="Arial" panose="020B0604020202020204" pitchFamily="34" charset="0"/>
              </a:rPr>
            </a:br>
            <a:r>
              <a:rPr lang="en-GB" altLang="sv-SE" dirty="0">
                <a:latin typeface="Arial" panose="020B0604020202020204" pitchFamily="34" charset="0"/>
              </a:rPr>
              <a:t>Innovate UK</a:t>
            </a:r>
            <a:endParaRPr lang="en-US" dirty="0"/>
          </a:p>
        </p:txBody>
      </p:sp>
    </p:spTree>
    <p:extLst>
      <p:ext uri="{BB962C8B-B14F-4D97-AF65-F5344CB8AC3E}">
        <p14:creationId xmlns:p14="http://schemas.microsoft.com/office/powerpoint/2010/main" val="307408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a:extLst>
              <a:ext uri="{FF2B5EF4-FFF2-40B4-BE49-F238E27FC236}">
                <a16:creationId xmlns:a16="http://schemas.microsoft.com/office/drawing/2014/main" id="{2A4CB79D-97D5-459F-B4A2-A79DC0F5EF07}"/>
              </a:ext>
            </a:extLst>
          </p:cNvPr>
          <p:cNvSpPr>
            <a:spLocks noGrp="1"/>
          </p:cNvSpPr>
          <p:nvPr>
            <p:ph type="ctrTitle"/>
          </p:nvPr>
        </p:nvSpPr>
        <p:spPr>
          <a:xfrm>
            <a:off x="251885" y="1039651"/>
            <a:ext cx="8640233" cy="1468967"/>
          </a:xfrm>
        </p:spPr>
        <p:txBody>
          <a:bodyPr/>
          <a:lstStyle/>
          <a:p>
            <a:pPr eaLnBrk="1" hangingPunct="1"/>
            <a:r>
              <a:rPr lang="nl-NL" altLang="sv-SE" dirty="0">
                <a:latin typeface="Arial" panose="020B0604020202020204" pitchFamily="34" charset="0"/>
              </a:rPr>
              <a:t>Contact</a:t>
            </a:r>
          </a:p>
        </p:txBody>
      </p:sp>
      <p:sp>
        <p:nvSpPr>
          <p:cNvPr id="9218" name="Subtitel 2">
            <a:extLst>
              <a:ext uri="{FF2B5EF4-FFF2-40B4-BE49-F238E27FC236}">
                <a16:creationId xmlns:a16="http://schemas.microsoft.com/office/drawing/2014/main" id="{736D9982-1555-4B5C-936D-936BA8E5E61C}"/>
              </a:ext>
            </a:extLst>
          </p:cNvPr>
          <p:cNvSpPr>
            <a:spLocks noGrp="1"/>
          </p:cNvSpPr>
          <p:nvPr>
            <p:ph type="subTitle" idx="4294967295"/>
          </p:nvPr>
        </p:nvSpPr>
        <p:spPr>
          <a:xfrm>
            <a:off x="251887" y="2417383"/>
            <a:ext cx="8640233" cy="1468968"/>
          </a:xfrm>
        </p:spPr>
        <p:txBody>
          <a:bodyPr>
            <a:normAutofit lnSpcReduction="10000"/>
          </a:bodyPr>
          <a:lstStyle/>
          <a:p>
            <a:pPr marL="0" indent="0">
              <a:buNone/>
            </a:pPr>
            <a:r>
              <a:rPr lang="en-GB" altLang="sv-SE" sz="1800" b="1" dirty="0" err="1">
                <a:latin typeface="Arial" panose="020B0604020202020204" pitchFamily="34" charset="0"/>
              </a:rPr>
              <a:t>Dr.</a:t>
            </a:r>
            <a:r>
              <a:rPr lang="en-GB" altLang="sv-SE" sz="1800" b="1" dirty="0">
                <a:latin typeface="Arial" panose="020B0604020202020204" pitchFamily="34" charset="0"/>
              </a:rPr>
              <a:t> Daniela </a:t>
            </a:r>
            <a:r>
              <a:rPr lang="en-GB" altLang="sv-SE" sz="1800" b="1" dirty="0" err="1">
                <a:latin typeface="Arial" panose="020B0604020202020204" pitchFamily="34" charset="0"/>
              </a:rPr>
              <a:t>Melandri</a:t>
            </a:r>
            <a:br>
              <a:rPr lang="en-GB" altLang="sv-SE" sz="3200" dirty="0">
                <a:latin typeface="Arial" panose="020B0604020202020204" pitchFamily="34" charset="0"/>
              </a:rPr>
            </a:br>
            <a:r>
              <a:rPr lang="en-GB" altLang="sv-SE" sz="1800" dirty="0">
                <a:latin typeface="Arial" panose="020B0604020202020204" pitchFamily="34" charset="0"/>
              </a:rPr>
              <a:t>Innovate UK</a:t>
            </a:r>
          </a:p>
          <a:p>
            <a:pPr marL="0" indent="0">
              <a:buNone/>
            </a:pPr>
            <a:r>
              <a:rPr lang="en-GB" dirty="0">
                <a:hlinkClick r:id="rId3"/>
              </a:rPr>
              <a:t>support@innovateuk.ukri.org</a:t>
            </a:r>
            <a:br>
              <a:rPr lang="en-GB" altLang="sv-SE" sz="1800" dirty="0">
                <a:latin typeface="Arial" panose="020B0604020202020204" pitchFamily="34" charset="0"/>
              </a:rPr>
            </a:br>
            <a:r>
              <a:rPr lang="en-GB" u="sng" dirty="0">
                <a:hlinkClick r:id="rId4"/>
              </a:rPr>
              <a:t>info@jpi-urbaneurope.eu</a:t>
            </a:r>
            <a:br>
              <a:rPr lang="en-GB" altLang="sv-SE" sz="1800" dirty="0">
                <a:latin typeface="Arial" panose="020B0604020202020204" pitchFamily="34" charset="0"/>
              </a:rPr>
            </a:br>
            <a:endParaRPr lang="en-GB" altLang="sv-SE" sz="1400" dirty="0">
              <a:latin typeface="Arial" panose="020B0604020202020204" pitchFamily="34" charset="0"/>
            </a:endParaRPr>
          </a:p>
        </p:txBody>
      </p:sp>
    </p:spTree>
    <p:extLst>
      <p:ext uri="{BB962C8B-B14F-4D97-AF65-F5344CB8AC3E}">
        <p14:creationId xmlns:p14="http://schemas.microsoft.com/office/powerpoint/2010/main" val="196462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4744" y="1123628"/>
            <a:ext cx="7735688" cy="2369880"/>
          </a:xfrm>
          <a:prstGeom prst="rect">
            <a:avLst/>
          </a:prstGeom>
        </p:spPr>
        <p:txBody>
          <a:bodyPr wrap="square">
            <a:spAutoFit/>
          </a:bodyPr>
          <a:lstStyle/>
          <a:p>
            <a:r>
              <a:rPr lang="en-US" b="1" dirty="0">
                <a:latin typeface="BrandonText" charset="0"/>
              </a:rPr>
              <a:t>The Sustainable </a:t>
            </a:r>
            <a:r>
              <a:rPr lang="en-US" b="1" dirty="0" err="1">
                <a:latin typeface="BrandonText" charset="0"/>
              </a:rPr>
              <a:t>Urbanisation</a:t>
            </a:r>
            <a:r>
              <a:rPr lang="en-US" b="1" dirty="0">
                <a:latin typeface="BrandonText" charset="0"/>
              </a:rPr>
              <a:t> Global Initiative (SUGI)/Food-Water-Energy Nexus </a:t>
            </a:r>
            <a:r>
              <a:rPr lang="en-US" dirty="0">
                <a:latin typeface="BrandonText" charset="0"/>
              </a:rPr>
              <a:t>is a joint call initially defined between the Belmont Forum, the JPI Urban Europe and the European Commission, established in order to bring together actors to find innovative new solutions to the Food-Water-Energy Nexus challenge. The African Start Alliance has joined the call at a latter moment.</a:t>
            </a:r>
          </a:p>
          <a:p>
            <a:endParaRPr lang="en-US" dirty="0">
              <a:latin typeface="BrandonText" charset="0"/>
            </a:endParaRPr>
          </a:p>
          <a:p>
            <a:r>
              <a:rPr lang="en-US" sz="2000" b="1" dirty="0">
                <a:latin typeface="BrandonText" charset="0"/>
              </a:rPr>
              <a:t>The ultimate goal is to increase the access and the quality of life in the Urban landscape</a:t>
            </a:r>
            <a:r>
              <a:rPr lang="sl-SI" sz="2000" b="1" dirty="0">
                <a:latin typeface="BrandonText" charset="0"/>
              </a:rPr>
              <a:t>.</a:t>
            </a:r>
            <a:endParaRPr lang="en-US" sz="2000"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33155" y="3688129"/>
            <a:ext cx="2636813" cy="698006"/>
          </a:xfrm>
          <a:prstGeom prst="rect">
            <a:avLst/>
          </a:prstGeom>
          <a:noFill/>
          <a:ln>
            <a:noFill/>
          </a:ln>
        </p:spPr>
      </p:pic>
      <p:pic>
        <p:nvPicPr>
          <p:cNvPr id="5" name="Picture 4" descr="nsf-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4819" y="4509120"/>
            <a:ext cx="913483" cy="913483"/>
          </a:xfrm>
          <a:prstGeom prst="rect">
            <a:avLst/>
          </a:prstGeom>
        </p:spPr>
      </p:pic>
      <p:pic>
        <p:nvPicPr>
          <p:cNvPr id="8" name="Bildobjekt 8"/>
          <p:cNvPicPr>
            <a:picLocks noChangeAspect="1"/>
          </p:cNvPicPr>
          <p:nvPr/>
        </p:nvPicPr>
        <p:blipFill rotWithShape="1">
          <a:blip r:embed="rId4" cstate="print">
            <a:extLst>
              <a:ext uri="{28A0092B-C50C-407E-A947-70E740481C1C}">
                <a14:useLocalDpi xmlns:a14="http://schemas.microsoft.com/office/drawing/2010/main" val="0"/>
              </a:ext>
            </a:extLst>
          </a:blip>
          <a:srcRect l="6914" r="7827"/>
          <a:stretch/>
        </p:blipFill>
        <p:spPr>
          <a:xfrm>
            <a:off x="611560" y="3389971"/>
            <a:ext cx="3567407" cy="1119149"/>
          </a:xfrm>
          <a:prstGeom prst="rect">
            <a:avLst/>
          </a:prstGeom>
        </p:spPr>
      </p:pic>
      <p:pic>
        <p:nvPicPr>
          <p:cNvPr id="9" name="Picture 8"/>
          <p:cNvPicPr>
            <a:picLocks noChangeAspect="1"/>
          </p:cNvPicPr>
          <p:nvPr/>
        </p:nvPicPr>
        <p:blipFill>
          <a:blip r:embed="rId5"/>
          <a:stretch>
            <a:fillRect/>
          </a:stretch>
        </p:blipFill>
        <p:spPr>
          <a:xfrm>
            <a:off x="1475656" y="4573068"/>
            <a:ext cx="1474402" cy="497553"/>
          </a:xfrm>
          <a:prstGeom prst="rect">
            <a:avLst/>
          </a:prstGeom>
        </p:spPr>
      </p:pic>
      <p:sp>
        <p:nvSpPr>
          <p:cNvPr id="11" name="Rectangle 10"/>
          <p:cNvSpPr/>
          <p:nvPr/>
        </p:nvSpPr>
        <p:spPr>
          <a:xfrm>
            <a:off x="4499992" y="3304920"/>
            <a:ext cx="227948" cy="369332"/>
          </a:xfrm>
          <a:prstGeom prst="rect">
            <a:avLst/>
          </a:prstGeom>
        </p:spPr>
        <p:txBody>
          <a:bodyPr wrap="none">
            <a:spAutoFit/>
          </a:bodyPr>
          <a:lstStyle/>
          <a:p>
            <a:r>
              <a:rPr lang="en-US" baseline="30000">
                <a:solidFill>
                  <a:srgbClr val="0B4CB4"/>
                </a:solidFill>
                <a:latin typeface="Helvetica" charset="0"/>
              </a:rPr>
              <a:t> </a:t>
            </a:r>
            <a:endParaRPr lang="en-US"/>
          </a:p>
        </p:txBody>
      </p:sp>
      <p:sp>
        <p:nvSpPr>
          <p:cNvPr id="13" name="Rectangle 12"/>
          <p:cNvSpPr/>
          <p:nvPr/>
        </p:nvSpPr>
        <p:spPr>
          <a:xfrm>
            <a:off x="4458026" y="3244334"/>
            <a:ext cx="227948" cy="369332"/>
          </a:xfrm>
          <a:prstGeom prst="rect">
            <a:avLst/>
          </a:prstGeom>
        </p:spPr>
        <p:txBody>
          <a:bodyPr wrap="none">
            <a:spAutoFit/>
          </a:bodyPr>
          <a:lstStyle/>
          <a:p>
            <a:r>
              <a:rPr lang="en-US" baseline="30000" dirty="0">
                <a:solidFill>
                  <a:srgbClr val="0B4CB4"/>
                </a:solidFill>
                <a:latin typeface="Helvetica" charset="0"/>
              </a:rPr>
              <a:t> </a:t>
            </a:r>
            <a:endParaRPr lang="en-US" dirty="0"/>
          </a:p>
        </p:txBody>
      </p:sp>
      <p:sp>
        <p:nvSpPr>
          <p:cNvPr id="15" name="Rectangle 14"/>
          <p:cNvSpPr/>
          <p:nvPr/>
        </p:nvSpPr>
        <p:spPr>
          <a:xfrm>
            <a:off x="4458026" y="3244334"/>
            <a:ext cx="227948" cy="369332"/>
          </a:xfrm>
          <a:prstGeom prst="rect">
            <a:avLst/>
          </a:prstGeom>
        </p:spPr>
        <p:txBody>
          <a:bodyPr wrap="none">
            <a:spAutoFit/>
          </a:bodyPr>
          <a:lstStyle/>
          <a:p>
            <a:r>
              <a:rPr lang="en-US" baseline="30000" dirty="0">
                <a:solidFill>
                  <a:srgbClr val="0B4CB4"/>
                </a:solidFill>
                <a:latin typeface="Helvetica" charset="0"/>
              </a:rPr>
              <a:t> </a:t>
            </a:r>
            <a:endParaRPr lang="en-US" dirty="0"/>
          </a:p>
        </p:txBody>
      </p:sp>
      <p:sp>
        <p:nvSpPr>
          <p:cNvPr id="14" name="Rubrik 1"/>
          <p:cNvSpPr txBox="1">
            <a:spLocks/>
          </p:cNvSpPr>
          <p:nvPr/>
        </p:nvSpPr>
        <p:spPr>
          <a:xfrm>
            <a:off x="724744" y="235362"/>
            <a:ext cx="7735688" cy="823758"/>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000" b="0" kern="1200" cap="none">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SUGI </a:t>
            </a:r>
            <a:endParaRPr lang="sv-SE" i="1" dirty="0"/>
          </a:p>
        </p:txBody>
      </p:sp>
    </p:spTree>
    <p:extLst>
      <p:ext uri="{BB962C8B-B14F-4D97-AF65-F5344CB8AC3E}">
        <p14:creationId xmlns:p14="http://schemas.microsoft.com/office/powerpoint/2010/main" val="33066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9426"/>
            <a:ext cx="6347713" cy="703310"/>
          </a:xfrm>
        </p:spPr>
        <p:txBody>
          <a:bodyPr>
            <a:normAutofit/>
          </a:bodyPr>
          <a:lstStyle/>
          <a:p>
            <a:r>
              <a:rPr lang="sv-SE" sz="3200" dirty="0" err="1"/>
              <a:t>Geographical</a:t>
            </a:r>
            <a:r>
              <a:rPr lang="sv-SE" sz="3200" dirty="0"/>
              <a:t> </a:t>
            </a:r>
            <a:r>
              <a:rPr lang="sv-SE" sz="3200" dirty="0" err="1"/>
              <a:t>Coverage</a:t>
            </a:r>
            <a:endParaRPr lang="en-US" sz="32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6714" y="1147701"/>
            <a:ext cx="7807486" cy="528699"/>
          </a:xfrm>
        </p:spPr>
        <p:txBody>
          <a:bodyPr>
            <a:noAutofit/>
          </a:bodyPr>
          <a:lstStyle/>
          <a:p>
            <a:pPr marL="0" indent="0">
              <a:buClr>
                <a:srgbClr val="4774AB"/>
              </a:buClr>
              <a:buNone/>
            </a:pPr>
            <a:r>
              <a:rPr lang="en-US" sz="1600" dirty="0">
                <a:solidFill>
                  <a:schemeClr val="tx1"/>
                </a:solidFill>
                <a:latin typeface="Arial" panose="020B0604020202020204" pitchFamily="34" charset="0"/>
                <a:cs typeface="Arial" panose="020B0604020202020204" pitchFamily="34" charset="0"/>
              </a:rPr>
              <a:t>26 Funding Agencies 20 Countries +  All African PIs</a:t>
            </a:r>
          </a:p>
          <a:p>
            <a:pPr marL="0" indent="0">
              <a:buClr>
                <a:srgbClr val="4774AB"/>
              </a:buClr>
              <a:buNone/>
            </a:pPr>
            <a:endParaRPr lang="en-US" sz="16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228600" y="2828835"/>
            <a:ext cx="2146300" cy="1200329"/>
          </a:xfrm>
          <a:prstGeom prst="rect">
            <a:avLst/>
          </a:prstGeom>
          <a:noFill/>
        </p:spPr>
        <p:txBody>
          <a:bodyPr wrap="square" rtlCol="0">
            <a:spAutoFit/>
          </a:bodyPr>
          <a:lstStyle/>
          <a:p>
            <a:r>
              <a:rPr lang="en-US" b="1" dirty="0">
                <a:solidFill>
                  <a:srgbClr val="FF0000"/>
                </a:solidFill>
              </a:rPr>
              <a:t>TOTAL Budget</a:t>
            </a:r>
          </a:p>
          <a:p>
            <a:r>
              <a:rPr lang="en-US" b="1" dirty="0">
                <a:solidFill>
                  <a:srgbClr val="FF0000"/>
                </a:solidFill>
              </a:rPr>
              <a:t> including EC top up </a:t>
            </a:r>
          </a:p>
          <a:p>
            <a:r>
              <a:rPr lang="en-US" b="1" dirty="0">
                <a:solidFill>
                  <a:srgbClr val="FF0000"/>
                </a:solidFill>
              </a:rPr>
              <a:t>ca 30 M€</a:t>
            </a:r>
          </a:p>
        </p:txBody>
      </p:sp>
      <p:pic>
        <p:nvPicPr>
          <p:cNvPr id="7" name="Picture 6">
            <a:extLst>
              <a:ext uri="{FF2B5EF4-FFF2-40B4-BE49-F238E27FC236}">
                <a16:creationId xmlns:a16="http://schemas.microsoft.com/office/drawing/2014/main" id="{C0A4E9BD-E737-A840-B432-5226C5601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650" y="1858213"/>
            <a:ext cx="6216650" cy="3980643"/>
          </a:xfrm>
          <a:prstGeom prst="rect">
            <a:avLst/>
          </a:prstGeom>
        </p:spPr>
      </p:pic>
    </p:spTree>
    <p:extLst>
      <p:ext uri="{BB962C8B-B14F-4D97-AF65-F5344CB8AC3E}">
        <p14:creationId xmlns:p14="http://schemas.microsoft.com/office/powerpoint/2010/main" val="171668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76672"/>
            <a:ext cx="6419721" cy="720080"/>
          </a:xfrm>
        </p:spPr>
        <p:txBody>
          <a:bodyPr/>
          <a:lstStyle/>
          <a:p>
            <a:r>
              <a:rPr lang="de-AT" altLang="de-DE" dirty="0" err="1"/>
              <a:t>Timescale</a:t>
            </a:r>
            <a:endParaRPr lang="sv-SE" dirty="0"/>
          </a:p>
        </p:txBody>
      </p:sp>
      <p:pic>
        <p:nvPicPr>
          <p:cNvPr id="7" name="Picture 6">
            <a:extLst>
              <a:ext uri="{FF2B5EF4-FFF2-40B4-BE49-F238E27FC236}">
                <a16:creationId xmlns:a16="http://schemas.microsoft.com/office/drawing/2014/main" id="{3F7F0089-0A30-5846-9BBA-46E7151DE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17" y="2242468"/>
            <a:ext cx="8840365" cy="1368152"/>
          </a:xfrm>
          <a:prstGeom prst="rect">
            <a:avLst/>
          </a:prstGeom>
        </p:spPr>
      </p:pic>
      <p:sp>
        <p:nvSpPr>
          <p:cNvPr id="3" name="Oval 2">
            <a:extLst>
              <a:ext uri="{FF2B5EF4-FFF2-40B4-BE49-F238E27FC236}">
                <a16:creationId xmlns:a16="http://schemas.microsoft.com/office/drawing/2014/main" id="{5D4BEF1B-C821-9646-AD0D-BE6516B28411}"/>
              </a:ext>
            </a:extLst>
          </p:cNvPr>
          <p:cNvSpPr/>
          <p:nvPr/>
        </p:nvSpPr>
        <p:spPr>
          <a:xfrm>
            <a:off x="5257800" y="1954994"/>
            <a:ext cx="1308100" cy="1943100"/>
          </a:xfrm>
          <a:prstGeom prst="ellips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06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9599" y="1617712"/>
            <a:ext cx="7922841" cy="947192"/>
          </a:xfrm>
        </p:spPr>
        <p:txBody>
          <a:bodyPr>
            <a:noAutofit/>
          </a:bodyPr>
          <a:lstStyle/>
          <a:p>
            <a:r>
              <a:rPr lang="en-US" altLang="de-DE" sz="3200" b="1" dirty="0">
                <a:latin typeface="+mn-lt"/>
                <a:ea typeface="+mn-ea"/>
                <a:cs typeface="+mn-cs"/>
              </a:rPr>
              <a:t>Topic 1: </a:t>
            </a:r>
            <a:r>
              <a:rPr lang="en-US" altLang="de-DE" sz="3200" b="0" dirty="0">
                <a:latin typeface="+mn-lt"/>
                <a:ea typeface="+mn-ea"/>
                <a:cs typeface="+mn-cs"/>
              </a:rPr>
              <a:t>Robust knowledge, indicators and assessment</a:t>
            </a:r>
            <a:endParaRPr lang="en-US" altLang="de-DE" sz="3200" b="0" dirty="0"/>
          </a:p>
        </p:txBody>
      </p:sp>
      <p:sp>
        <p:nvSpPr>
          <p:cNvPr id="5" name="Rectangle 4"/>
          <p:cNvSpPr/>
          <p:nvPr/>
        </p:nvSpPr>
        <p:spPr>
          <a:xfrm>
            <a:off x="609599" y="3068960"/>
            <a:ext cx="8354889" cy="2062103"/>
          </a:xfrm>
          <a:prstGeom prst="rect">
            <a:avLst/>
          </a:prstGeom>
        </p:spPr>
        <p:txBody>
          <a:bodyPr wrap="square">
            <a:spAutoFit/>
          </a:bodyPr>
          <a:lstStyle/>
          <a:p>
            <a:r>
              <a:rPr lang="en-US" altLang="de-DE" sz="3200" b="1" dirty="0"/>
              <a:t>Topic 2: </a:t>
            </a:r>
            <a:r>
              <a:rPr lang="de-AT" altLang="de-DE" sz="3200" dirty="0"/>
              <a:t>Multi-level </a:t>
            </a:r>
            <a:r>
              <a:rPr lang="de-AT" altLang="de-DE" sz="3200" dirty="0" err="1"/>
              <a:t>governance</a:t>
            </a:r>
            <a:r>
              <a:rPr lang="de-AT" altLang="de-DE" sz="3200" dirty="0"/>
              <a:t> </a:t>
            </a:r>
            <a:r>
              <a:rPr lang="de-AT" altLang="de-DE" sz="3200" dirty="0" err="1"/>
              <a:t>and</a:t>
            </a:r>
            <a:r>
              <a:rPr lang="de-AT" altLang="de-DE" sz="3200" dirty="0"/>
              <a:t> </a:t>
            </a:r>
            <a:r>
              <a:rPr lang="de-AT" altLang="de-DE" sz="3200" dirty="0" err="1"/>
              <a:t>management</a:t>
            </a:r>
            <a:r>
              <a:rPr lang="de-AT" altLang="de-DE" sz="3200" dirty="0"/>
              <a:t> </a:t>
            </a:r>
          </a:p>
          <a:p>
            <a:endParaRPr lang="de-AT" sz="3200" dirty="0"/>
          </a:p>
          <a:p>
            <a:r>
              <a:rPr lang="en-US" altLang="de-DE" sz="3200" b="1" dirty="0"/>
              <a:t>Topic 3: </a:t>
            </a:r>
            <a:r>
              <a:rPr lang="de-AT" altLang="de-DE" sz="3200" dirty="0"/>
              <a:t>Managing </a:t>
            </a:r>
            <a:r>
              <a:rPr lang="de-AT" altLang="de-DE" sz="3200" dirty="0" err="1"/>
              <a:t>strategies</a:t>
            </a:r>
            <a:r>
              <a:rPr lang="de-AT" altLang="de-DE" sz="3200" dirty="0"/>
              <a:t> </a:t>
            </a:r>
            <a:r>
              <a:rPr lang="de-AT" altLang="de-DE" sz="3200" dirty="0" err="1"/>
              <a:t>and</a:t>
            </a:r>
            <a:r>
              <a:rPr lang="de-AT" altLang="de-DE" sz="3200" dirty="0"/>
              <a:t> </a:t>
            </a:r>
            <a:r>
              <a:rPr lang="de-AT" altLang="de-DE" sz="3200" dirty="0" err="1"/>
              <a:t>solutions</a:t>
            </a:r>
            <a:endParaRPr lang="en-US" sz="3200" dirty="0"/>
          </a:p>
        </p:txBody>
      </p:sp>
      <p:sp>
        <p:nvSpPr>
          <p:cNvPr id="7" name="Rectangle 6"/>
          <p:cNvSpPr/>
          <p:nvPr/>
        </p:nvSpPr>
        <p:spPr>
          <a:xfrm>
            <a:off x="611784" y="580936"/>
            <a:ext cx="5134739" cy="646331"/>
          </a:xfrm>
          <a:prstGeom prst="rect">
            <a:avLst/>
          </a:prstGeom>
        </p:spPr>
        <p:txBody>
          <a:bodyPr wrap="none">
            <a:spAutoFit/>
          </a:bodyPr>
          <a:lstStyle/>
          <a:p>
            <a:r>
              <a:rPr lang="de-AT" altLang="de-DE" sz="3600" b="1" dirty="0" err="1"/>
              <a:t>About</a:t>
            </a:r>
            <a:r>
              <a:rPr lang="de-AT" altLang="de-DE" sz="3600" b="1" dirty="0"/>
              <a:t> </a:t>
            </a:r>
            <a:r>
              <a:rPr lang="de-AT" altLang="de-DE" sz="3600" b="1" dirty="0" err="1"/>
              <a:t>the</a:t>
            </a:r>
            <a:r>
              <a:rPr lang="de-AT" altLang="de-DE" sz="3600" b="1" dirty="0"/>
              <a:t> </a:t>
            </a:r>
            <a:r>
              <a:rPr lang="de-AT" altLang="de-DE" sz="3600" b="1" dirty="0" err="1"/>
              <a:t>call</a:t>
            </a:r>
            <a:r>
              <a:rPr lang="de-AT" altLang="de-DE" sz="3600" b="1" dirty="0"/>
              <a:t>: </a:t>
            </a:r>
            <a:r>
              <a:rPr lang="de-AT" altLang="de-DE" sz="3600" b="1" dirty="0" err="1"/>
              <a:t>themes</a:t>
            </a:r>
            <a:endParaRPr lang="en-US" sz="3600" b="1" dirty="0"/>
          </a:p>
        </p:txBody>
      </p:sp>
    </p:spTree>
    <p:extLst>
      <p:ext uri="{BB962C8B-B14F-4D97-AF65-F5344CB8AC3E}">
        <p14:creationId xmlns:p14="http://schemas.microsoft.com/office/powerpoint/2010/main" val="317347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35992"/>
            <a:ext cx="7969448" cy="1034008"/>
          </a:xfrm>
        </p:spPr>
        <p:txBody>
          <a:bodyPr/>
          <a:lstStyle/>
          <a:p>
            <a:r>
              <a:rPr lang="de-AT" altLang="de-DE" dirty="0" err="1"/>
              <a:t>About</a:t>
            </a:r>
            <a:r>
              <a:rPr lang="de-AT" altLang="de-DE" dirty="0"/>
              <a:t> </a:t>
            </a:r>
            <a:r>
              <a:rPr lang="de-AT" altLang="de-DE" dirty="0" err="1"/>
              <a:t>the</a:t>
            </a:r>
            <a:r>
              <a:rPr lang="de-AT" altLang="de-DE" dirty="0"/>
              <a:t> Joint Call: </a:t>
            </a:r>
            <a:r>
              <a:rPr lang="de-AT" altLang="de-DE" dirty="0" err="1"/>
              <a:t>Scope</a:t>
            </a:r>
            <a:r>
              <a:rPr lang="de-AT" altLang="de-DE" dirty="0"/>
              <a:t> </a:t>
            </a:r>
            <a:r>
              <a:rPr lang="de-AT" altLang="de-DE" dirty="0" err="1"/>
              <a:t>and</a:t>
            </a:r>
            <a:r>
              <a:rPr lang="de-AT" altLang="de-DE" dirty="0"/>
              <a:t> </a:t>
            </a:r>
            <a:r>
              <a:rPr lang="de-AT" altLang="de-DE" dirty="0" err="1"/>
              <a:t>Expected</a:t>
            </a:r>
            <a:r>
              <a:rPr lang="de-AT" altLang="de-DE" dirty="0"/>
              <a:t> Impacts</a:t>
            </a:r>
            <a:endParaRPr lang="sv-SE" dirty="0"/>
          </a:p>
        </p:txBody>
      </p:sp>
      <p:sp>
        <p:nvSpPr>
          <p:cNvPr id="4" name="textruta 3"/>
          <p:cNvSpPr txBox="1"/>
          <p:nvPr/>
        </p:nvSpPr>
        <p:spPr>
          <a:xfrm>
            <a:off x="539552" y="1315492"/>
            <a:ext cx="7704856" cy="3970318"/>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Solution and Innovation oriented</a:t>
            </a:r>
          </a:p>
          <a:p>
            <a:r>
              <a:rPr lang="en-US" dirty="0">
                <a:latin typeface="Arial" panose="020B0604020202020204" pitchFamily="34" charset="0"/>
                <a:cs typeface="Arial" panose="020B0604020202020204" pitchFamily="34" charset="0"/>
              </a:rPr>
              <a:t>In the Sustainable </a:t>
            </a:r>
            <a:r>
              <a:rPr lang="en-US" dirty="0" err="1">
                <a:latin typeface="Arial" panose="020B0604020202020204" pitchFamily="34" charset="0"/>
                <a:cs typeface="Arial" panose="020B0604020202020204" pitchFamily="34" charset="0"/>
              </a:rPr>
              <a:t>Urbanisation</a:t>
            </a:r>
            <a:r>
              <a:rPr lang="en-US" dirty="0">
                <a:latin typeface="Arial" panose="020B0604020202020204" pitchFamily="34" charset="0"/>
                <a:cs typeface="Arial" panose="020B0604020202020204" pitchFamily="34" charset="0"/>
              </a:rPr>
              <a:t> Global Initiative (SUGI) Food-Water-Energy Nexus Call international projects are expected to develop solutions targeting the Food-Water-Energy Nexus challenge.</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Cross-disciplinary and cross-sectoral cooperation</a:t>
            </a:r>
          </a:p>
          <a:p>
            <a:r>
              <a:rPr lang="en-US" dirty="0">
                <a:latin typeface="Arial" panose="020B0604020202020204" pitchFamily="34" charset="0"/>
                <a:cs typeface="Arial" panose="020B0604020202020204" pitchFamily="34" charset="0"/>
              </a:rPr>
              <a:t>Projects are expected to develop cross sectoral cooperation (within the consortium and with external actors) to ensure participants across natural sciences (including engineering), social sciences and arts and humanities as well as policy and decision makers and stakeholders around the world.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l-SI" b="1" dirty="0">
                <a:latin typeface="Arial" panose="020B0604020202020204" pitchFamily="34" charset="0"/>
                <a:cs typeface="Arial" panose="020B0604020202020204" pitchFamily="34" charset="0"/>
              </a:rPr>
              <a:t>Global </a:t>
            </a:r>
            <a:r>
              <a:rPr lang="sl-SI" b="1" dirty="0" err="1">
                <a:latin typeface="Arial" panose="020B0604020202020204" pitchFamily="34" charset="0"/>
                <a:cs typeface="Arial" panose="020B0604020202020204" pitchFamily="34" charset="0"/>
              </a:rPr>
              <a:t>cooperation</a:t>
            </a:r>
            <a:endParaRPr lang="sl-SI"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projects are expected to deliver impacts and solution through international collaborations with at least three countries</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3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e-AT" altLang="de-DE" dirty="0" err="1"/>
              <a:t>About</a:t>
            </a:r>
            <a:r>
              <a:rPr lang="de-AT" altLang="de-DE" dirty="0"/>
              <a:t> </a:t>
            </a:r>
            <a:r>
              <a:rPr lang="de-AT" altLang="de-DE" dirty="0" err="1"/>
              <a:t>the</a:t>
            </a:r>
            <a:r>
              <a:rPr lang="de-AT" altLang="de-DE" dirty="0"/>
              <a:t> Projects: </a:t>
            </a:r>
            <a:r>
              <a:rPr lang="de-AT" altLang="de-DE" dirty="0" err="1"/>
              <a:t>Expectations</a:t>
            </a:r>
            <a:r>
              <a:rPr lang="de-AT" altLang="de-DE" dirty="0"/>
              <a:t> </a:t>
            </a:r>
            <a:endParaRPr lang="sv-SE" dirty="0"/>
          </a:p>
        </p:txBody>
      </p:sp>
      <p:sp>
        <p:nvSpPr>
          <p:cNvPr id="3" name="Platshållare för innehåll 2"/>
          <p:cNvSpPr>
            <a:spLocks noGrp="1"/>
          </p:cNvSpPr>
          <p:nvPr>
            <p:ph idx="1"/>
          </p:nvPr>
        </p:nvSpPr>
        <p:spPr>
          <a:xfrm>
            <a:off x="468672" y="1417638"/>
            <a:ext cx="8229600" cy="4525963"/>
          </a:xfrm>
        </p:spPr>
        <p:txBody>
          <a:bodyPr>
            <a:normAutofit/>
          </a:bodyPr>
          <a:lstStyle/>
          <a:p>
            <a:pPr marL="0" indent="0">
              <a:buNone/>
              <a:defRPr/>
            </a:pPr>
            <a:endParaRPr lang="de-AT" sz="2400" dirty="0">
              <a:solidFill>
                <a:srgbClr val="FF0000"/>
              </a:solidFill>
            </a:endParaRPr>
          </a:p>
          <a:p>
            <a:pPr>
              <a:defRPr/>
            </a:pPr>
            <a:endParaRPr lang="de-AT" sz="2000" dirty="0">
              <a:solidFill>
                <a:srgbClr val="FF0000"/>
              </a:solidFill>
            </a:endParaRPr>
          </a:p>
        </p:txBody>
      </p:sp>
      <p:sp>
        <p:nvSpPr>
          <p:cNvPr id="4" name="Platshållare för innehåll 2"/>
          <p:cNvSpPr txBox="1">
            <a:spLocks/>
          </p:cNvSpPr>
          <p:nvPr/>
        </p:nvSpPr>
        <p:spPr>
          <a:xfrm>
            <a:off x="609599" y="1638300"/>
            <a:ext cx="7634809" cy="38748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GB" dirty="0"/>
          </a:p>
          <a:p>
            <a:r>
              <a:rPr lang="en-GB" dirty="0"/>
              <a:t>Innovation projects: Implementation, demonstration, testing and uptake of approaches for new products, services, policies, practices, and processes, with potential for improving economic, social, or environmental sustainability in cities. </a:t>
            </a:r>
            <a:endParaRPr lang="sv-SE" dirty="0"/>
          </a:p>
          <a:p>
            <a:r>
              <a:rPr lang="en-US" dirty="0"/>
              <a:t>The ultimate goal is to rapidly evolve the knowledge base, advance indicators and assessment tools that are needed for a comprehensive understanding of the FWE nexus, and develop practical new solutions to the FWE challenges. </a:t>
            </a:r>
          </a:p>
          <a:p>
            <a:r>
              <a:rPr lang="en-US" dirty="0"/>
              <a:t>Projects must address all three sectors food, water and energy by an integrative approach.</a:t>
            </a:r>
            <a:endParaRPr lang="en-GB" dirty="0"/>
          </a:p>
        </p:txBody>
      </p:sp>
    </p:spTree>
    <p:extLst>
      <p:ext uri="{BB962C8B-B14F-4D97-AF65-F5344CB8AC3E}">
        <p14:creationId xmlns:p14="http://schemas.microsoft.com/office/powerpoint/2010/main" val="106586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1B1DE1-C9CC-C849-B143-4F0CA679832B}"/>
              </a:ext>
            </a:extLst>
          </p:cNvPr>
          <p:cNvPicPr>
            <a:picLocks noChangeAspect="1"/>
          </p:cNvPicPr>
          <p:nvPr/>
        </p:nvPicPr>
        <p:blipFill>
          <a:blip r:embed="rId2"/>
          <a:stretch>
            <a:fillRect/>
          </a:stretch>
        </p:blipFill>
        <p:spPr>
          <a:xfrm>
            <a:off x="456200" y="368300"/>
            <a:ext cx="8040099" cy="5476292"/>
          </a:xfrm>
          <a:prstGeom prst="rect">
            <a:avLst/>
          </a:prstGeom>
        </p:spPr>
      </p:pic>
    </p:spTree>
    <p:extLst>
      <p:ext uri="{BB962C8B-B14F-4D97-AF65-F5344CB8AC3E}">
        <p14:creationId xmlns:p14="http://schemas.microsoft.com/office/powerpoint/2010/main" val="267474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724744" y="235362"/>
            <a:ext cx="6842721" cy="733648"/>
          </a:xfrm>
        </p:spPr>
        <p:txBody>
          <a:bodyPr>
            <a:normAutofit/>
          </a:bodyPr>
          <a:lstStyle/>
          <a:p>
            <a:r>
              <a:rPr lang="sv-SE" sz="3600" dirty="0"/>
              <a:t>Implementation Team</a:t>
            </a:r>
          </a:p>
        </p:txBody>
      </p:sp>
      <p:grpSp>
        <p:nvGrpSpPr>
          <p:cNvPr id="4" name="Group 3">
            <a:extLst>
              <a:ext uri="{FF2B5EF4-FFF2-40B4-BE49-F238E27FC236}">
                <a16:creationId xmlns:a16="http://schemas.microsoft.com/office/drawing/2014/main" id="{3F62A1EC-CFB6-3749-8B8F-2BE56E034898}"/>
              </a:ext>
            </a:extLst>
          </p:cNvPr>
          <p:cNvGrpSpPr/>
          <p:nvPr/>
        </p:nvGrpSpPr>
        <p:grpSpPr>
          <a:xfrm>
            <a:off x="395536" y="1314450"/>
            <a:ext cx="8001000" cy="4229100"/>
            <a:chOff x="395536" y="1314450"/>
            <a:chExt cx="8001000" cy="4229100"/>
          </a:xfrm>
        </p:grpSpPr>
        <p:grpSp>
          <p:nvGrpSpPr>
            <p:cNvPr id="3" name="Group 2">
              <a:extLst>
                <a:ext uri="{FF2B5EF4-FFF2-40B4-BE49-F238E27FC236}">
                  <a16:creationId xmlns:a16="http://schemas.microsoft.com/office/drawing/2014/main" id="{3D9496C1-D702-BD48-9687-C7CC9F9DD572}"/>
                </a:ext>
              </a:extLst>
            </p:cNvPr>
            <p:cNvGrpSpPr/>
            <p:nvPr/>
          </p:nvGrpSpPr>
          <p:grpSpPr>
            <a:xfrm>
              <a:off x="395536" y="1314450"/>
              <a:ext cx="8001000" cy="4229100"/>
              <a:chOff x="395536" y="1314450"/>
              <a:chExt cx="8001000" cy="4229100"/>
            </a:xfrm>
          </p:grpSpPr>
          <p:pic>
            <p:nvPicPr>
              <p:cNvPr id="80" name="Picture 79"/>
              <p:cNvPicPr>
                <a:picLocks noChangeAspect="1"/>
              </p:cNvPicPr>
              <p:nvPr/>
            </p:nvPicPr>
            <p:blipFill>
              <a:blip r:embed="rId2"/>
              <a:stretch>
                <a:fillRect/>
              </a:stretch>
            </p:blipFill>
            <p:spPr>
              <a:xfrm>
                <a:off x="395536" y="1314450"/>
                <a:ext cx="8001000" cy="4229100"/>
              </a:xfrm>
              <a:prstGeom prst="rect">
                <a:avLst/>
              </a:prstGeom>
            </p:spPr>
          </p:pic>
          <p:sp>
            <p:nvSpPr>
              <p:cNvPr id="2" name="Rectangle 1">
                <a:extLst>
                  <a:ext uri="{FF2B5EF4-FFF2-40B4-BE49-F238E27FC236}">
                    <a16:creationId xmlns:a16="http://schemas.microsoft.com/office/drawing/2014/main" id="{98CBCDA4-7069-7D4F-BB82-3E7406FD0707}"/>
                  </a:ext>
                </a:extLst>
              </p:cNvPr>
              <p:cNvSpPr/>
              <p:nvPr/>
            </p:nvSpPr>
            <p:spPr>
              <a:xfrm>
                <a:off x="539552" y="4005064"/>
                <a:ext cx="3168352" cy="504056"/>
              </a:xfrm>
              <a:prstGeom prst="rect">
                <a:avLst/>
              </a:prstGeom>
              <a:solidFill>
                <a:srgbClr val="4774AB"/>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Secretariat</a:t>
                </a:r>
              </a:p>
            </p:txBody>
          </p:sp>
        </p:grpSp>
        <p:sp>
          <p:nvSpPr>
            <p:cNvPr id="6" name="Rectangle 5">
              <a:extLst>
                <a:ext uri="{FF2B5EF4-FFF2-40B4-BE49-F238E27FC236}">
                  <a16:creationId xmlns:a16="http://schemas.microsoft.com/office/drawing/2014/main" id="{99706EEA-CEF0-7141-8D0A-6E1B1314F9F4}"/>
                </a:ext>
              </a:extLst>
            </p:cNvPr>
            <p:cNvSpPr/>
            <p:nvPr/>
          </p:nvSpPr>
          <p:spPr>
            <a:xfrm>
              <a:off x="2051720" y="4509120"/>
              <a:ext cx="792088" cy="273432"/>
            </a:xfrm>
            <a:prstGeom prst="rect">
              <a:avLst/>
            </a:prstGeom>
            <a:solidFill>
              <a:schemeClr val="tx2">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NWO</a:t>
              </a:r>
            </a:p>
          </p:txBody>
        </p:sp>
        <p:sp>
          <p:nvSpPr>
            <p:cNvPr id="7" name="Rectangle 6">
              <a:extLst>
                <a:ext uri="{FF2B5EF4-FFF2-40B4-BE49-F238E27FC236}">
                  <a16:creationId xmlns:a16="http://schemas.microsoft.com/office/drawing/2014/main" id="{0C8EF138-B9BA-FB46-9175-C6FB388C6BBA}"/>
                </a:ext>
              </a:extLst>
            </p:cNvPr>
            <p:cNvSpPr/>
            <p:nvPr/>
          </p:nvSpPr>
          <p:spPr>
            <a:xfrm>
              <a:off x="395536" y="4509120"/>
              <a:ext cx="725252" cy="273432"/>
            </a:xfrm>
            <a:prstGeom prst="rect">
              <a:avLst/>
            </a:prstGeom>
            <a:solidFill>
              <a:schemeClr val="tx2">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NSF</a:t>
              </a:r>
            </a:p>
          </p:txBody>
        </p:sp>
      </p:grpSp>
    </p:spTree>
    <p:extLst>
      <p:ext uri="{BB962C8B-B14F-4D97-AF65-F5344CB8AC3E}">
        <p14:creationId xmlns:p14="http://schemas.microsoft.com/office/powerpoint/2010/main" val="1946616700"/>
      </p:ext>
    </p:extLst>
  </p:cSld>
  <p:clrMapOvr>
    <a:masterClrMapping/>
  </p:clrMapOvr>
</p:sld>
</file>

<file path=ppt/theme/theme1.xml><?xml version="1.0" encoding="utf-8"?>
<a:theme xmlns:a="http://schemas.openxmlformats.org/drawingml/2006/main" name="PPT IQ">
  <a:themeElements>
    <a:clrScheme name="Anpassat 1">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54A021"/>
      </a:hlink>
      <a:folHlink>
        <a:srgbClr val="B9D181"/>
      </a:folHlink>
    </a:clrScheme>
    <a:fontScheme name="IQ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A9719B1F-8E6B-4B99-94CB-6B3FFD5CA1EF}" vid="{AE6C3709-9843-4EBA-A378-EB0E978020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IQ</Template>
  <TotalTime>1147</TotalTime>
  <Words>683</Words>
  <Application>Microsoft Macintosh PowerPoint</Application>
  <PresentationFormat>On-screen Show (4:3)</PresentationFormat>
  <Paragraphs>61</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BrandonText</vt:lpstr>
      <vt:lpstr>Calibri</vt:lpstr>
      <vt:lpstr>Helvetica</vt:lpstr>
      <vt:lpstr>Wingdings 3</vt:lpstr>
      <vt:lpstr>PPT IQ</vt:lpstr>
      <vt:lpstr>PowerPoint Presentation</vt:lpstr>
      <vt:lpstr>PowerPoint Presentation</vt:lpstr>
      <vt:lpstr>Geographical Coverage</vt:lpstr>
      <vt:lpstr>Timescale</vt:lpstr>
      <vt:lpstr>Topic 1: Robust knowledge, indicators and assessment</vt:lpstr>
      <vt:lpstr>About the Joint Call: Scope and Expected Impacts</vt:lpstr>
      <vt:lpstr>About the Projects: Expectations </vt:lpstr>
      <vt:lpstr>PowerPoint Presentation</vt:lpstr>
      <vt:lpstr>Implementation Team</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Brink</dc:creator>
  <dc:description>ver 2.0</dc:description>
  <cp:lastModifiedBy>daniela melandri</cp:lastModifiedBy>
  <cp:revision>245</cp:revision>
  <dcterms:created xsi:type="dcterms:W3CDTF">2018-01-20T14:31:19Z</dcterms:created>
  <dcterms:modified xsi:type="dcterms:W3CDTF">2020-06-13T21:22:39Z</dcterms:modified>
  <cp:version>2.0</cp:version>
</cp:coreProperties>
</file>