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8" r:id="rId5"/>
    <p:sldId id="271" r:id="rId6"/>
    <p:sldId id="270" r:id="rId7"/>
    <p:sldId id="266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s Bylund" initials="J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49"/>
    <a:srgbClr val="004163"/>
    <a:srgbClr val="093D58"/>
    <a:srgbClr val="1F74A4"/>
    <a:srgbClr val="A7C7E2"/>
    <a:srgbClr val="B7D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2" autoAdjust="0"/>
    <p:restoredTop sz="87371" autoAdjust="0"/>
  </p:normalViewPr>
  <p:slideViewPr>
    <p:cSldViewPr snapToGrid="0">
      <p:cViewPr varScale="1">
        <p:scale>
          <a:sx n="115" d="100"/>
          <a:sy n="115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63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E04965E-1DF4-4D37-A288-00156D1E9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0DB3CF-E550-4EF6-B289-0C112ED4C4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10A28-EFB3-4F84-97AD-29821B7CEBE9}" type="datetimeFigureOut">
              <a:rPr lang="sv-SE" smtClean="0"/>
              <a:t>2020-06-16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972398-7593-49D2-8F53-E6E371CCB6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F993B3-6C1D-4F37-B7B0-051192C8A7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385D-3127-44B8-A546-2600B25851B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71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5C5BC-E360-412D-9BDA-26A6CB8568ED}" type="datetimeFigureOut">
              <a:rPr lang="sv-SE" smtClean="0"/>
              <a:t>2020-06-16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DB1FB-62A6-4281-8E73-6594C78075F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55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DB1FB-62A6-4281-8E73-6594C78075F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8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jdelijke aanduiding voor dia-afbeelding 1">
            <a:extLst>
              <a:ext uri="{FF2B5EF4-FFF2-40B4-BE49-F238E27FC236}">
                <a16:creationId xmlns:a16="http://schemas.microsoft.com/office/drawing/2014/main" id="{F5CA1F04-2418-4DFE-B801-F91E44A5A6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Tijdelijke aanduiding voor notities 2">
            <a:extLst>
              <a:ext uri="{FF2B5EF4-FFF2-40B4-BE49-F238E27FC236}">
                <a16:creationId xmlns:a16="http://schemas.microsoft.com/office/drawing/2014/main" id="{34B30836-8EAC-4F1B-A234-669FB848AA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sv-S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1FC609-2A7B-464F-B211-F8BE61F44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B44A82-8C84-45DA-A1C8-7D094563A8C8}" type="slidenum">
              <a:rPr lang="de-DE" altLang="sv-SE" sz="1200"/>
              <a:pPr eaLnBrk="1" hangingPunct="1"/>
              <a:t>7</a:t>
            </a:fld>
            <a:endParaRPr lang="de-DE" altLang="sv-SE" sz="1200"/>
          </a:p>
        </p:txBody>
      </p:sp>
    </p:spTree>
    <p:extLst>
      <p:ext uri="{BB962C8B-B14F-4D97-AF65-F5344CB8AC3E}">
        <p14:creationId xmlns:p14="http://schemas.microsoft.com/office/powerpoint/2010/main" val="104594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SUG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5EBA527-D19D-43A9-92E2-9F61E7DAD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33" y="1216152"/>
            <a:ext cx="6990734" cy="393192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9C1E9DC4-D404-4DDB-87D6-95AB2038AB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t="23792" r="81115" b="70052"/>
          <a:stretch/>
        </p:blipFill>
        <p:spPr>
          <a:xfrm>
            <a:off x="54980" y="91437"/>
            <a:ext cx="389520" cy="30258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A8DD7E32-D59B-4FA3-A6FE-566966287610}"/>
              </a:ext>
            </a:extLst>
          </p:cNvPr>
          <p:cNvSpPr/>
          <p:nvPr userDrawn="1"/>
        </p:nvSpPr>
        <p:spPr>
          <a:xfrm>
            <a:off x="392247" y="91437"/>
            <a:ext cx="3487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0" i="0" u="none" strike="noStrike" baseline="0" dirty="0">
                <a:solidFill>
                  <a:srgbClr val="000000"/>
                </a:solidFill>
                <a:latin typeface="+mj-lt"/>
              </a:rPr>
              <a:t>This project has received funding from the European Union’s Horizon 2020 </a:t>
            </a:r>
          </a:p>
          <a:p>
            <a:r>
              <a:rPr lang="en-US" sz="700" b="0" i="0" u="none" strike="noStrike" baseline="0" dirty="0">
                <a:solidFill>
                  <a:srgbClr val="000000"/>
                </a:solidFill>
                <a:latin typeface="+mj-lt"/>
              </a:rPr>
              <a:t>research and innovation </a:t>
            </a:r>
            <a:r>
              <a:rPr lang="en-US" sz="700" b="0" i="0" u="none" strike="noStrike" baseline="0" dirty="0" err="1">
                <a:solidFill>
                  <a:srgbClr val="000000"/>
                </a:solidFill>
                <a:latin typeface="+mj-lt"/>
              </a:rPr>
              <a:t>programme</a:t>
            </a:r>
            <a:r>
              <a:rPr lang="en-US" sz="700" b="0" i="0" u="none" strike="noStrike" baseline="0" dirty="0">
                <a:solidFill>
                  <a:srgbClr val="000000"/>
                </a:solidFill>
                <a:latin typeface="+mj-lt"/>
              </a:rPr>
              <a:t> under grant agreement No 730254</a:t>
            </a:r>
            <a:endParaRPr lang="sv-SE" sz="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167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600" y="2130435"/>
            <a:ext cx="6400800" cy="1470025"/>
          </a:xfrm>
          <a:noFill/>
        </p:spPr>
        <p:txBody>
          <a:bodyPr>
            <a:normAutofit/>
          </a:bodyPr>
          <a:lstStyle>
            <a:lvl1pPr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3769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557784"/>
            <a:ext cx="6225875" cy="85985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3" y="1600204"/>
            <a:ext cx="738044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0894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3659" y="666526"/>
            <a:ext cx="6995120" cy="1143000"/>
          </a:xfrm>
        </p:spPr>
        <p:txBody>
          <a:bodyPr>
            <a:normAutofit/>
          </a:bodyPr>
          <a:lstStyle>
            <a:lvl1pPr algn="l" defTabSz="1219140" rtl="0" eaLnBrk="1" latinLnBrk="0" hangingPunct="1">
              <a:spcBef>
                <a:spcPct val="0"/>
              </a:spcBef>
              <a:buNone/>
              <a:defRPr lang="sv-SE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93660" y="1763490"/>
            <a:ext cx="7057033" cy="39406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307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dline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847801"/>
            <a:ext cx="6537960" cy="11430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63384"/>
            <a:ext cx="4038600" cy="318145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63384"/>
            <a:ext cx="4038600" cy="318145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2765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4207" y="871859"/>
            <a:ext cx="6537960" cy="1143000"/>
          </a:xfrm>
        </p:spPr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4346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1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ctrTitle"/>
          </p:nvPr>
        </p:nvSpPr>
        <p:spPr>
          <a:xfrm>
            <a:off x="1331915" y="1701804"/>
            <a:ext cx="6480447" cy="146896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Subtitel 4"/>
          <p:cNvSpPr>
            <a:spLocks noGrp="1"/>
          </p:cNvSpPr>
          <p:nvPr>
            <p:ph type="subTitle" idx="4294967295"/>
          </p:nvPr>
        </p:nvSpPr>
        <p:spPr>
          <a:xfrm>
            <a:off x="1331915" y="3141135"/>
            <a:ext cx="6480447" cy="1536005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r>
              <a:rPr lang="sv-SE"/>
              <a:t>Klicka här för att ändra mall för underrubrikformat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60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38864" y="868665"/>
            <a:ext cx="6537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38864" y="2277477"/>
            <a:ext cx="6537960" cy="3110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FD9B10B-4A1B-42AD-98CC-08086F24C0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19" b="41092"/>
          <a:stretch/>
        </p:blipFill>
        <p:spPr>
          <a:xfrm>
            <a:off x="0" y="5888736"/>
            <a:ext cx="9144000" cy="96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671" r:id="rId8"/>
  </p:sldLayoutIdLst>
  <p:txStyles>
    <p:titleStyle>
      <a:lvl1pPr algn="l" defTabSz="121914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Clr>
          <a:srgbClr val="00524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bockstefl@ffg.a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lmontforum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0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B588C9-1C62-48DF-A8F7-6E6342DD0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130434"/>
            <a:ext cx="8534400" cy="1470025"/>
          </a:xfrm>
        </p:spPr>
        <p:txBody>
          <a:bodyPr/>
          <a:lstStyle/>
          <a:p>
            <a:r>
              <a:rPr lang="sv-SE" dirty="0" smtClean="0"/>
              <a:t>Reporting and other formal requirements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344AD7-D787-4F05-958D-509CCECAB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6400800" cy="175260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1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89233-2739-463F-B900-36B8383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Reporting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608922-AAFE-4B0F-B9DE-14C630AE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1600204"/>
            <a:ext cx="5475518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2200" b="1" dirty="0" smtClean="0"/>
              <a:t>1. Transnational reporting</a:t>
            </a:r>
          </a:p>
          <a:p>
            <a:pPr marL="0" indent="0">
              <a:buNone/>
            </a:pPr>
            <a:endParaRPr lang="sv-SE" sz="1300" dirty="0" smtClean="0"/>
          </a:p>
          <a:p>
            <a:pPr lvl="1"/>
            <a:r>
              <a:rPr lang="sv-SE" sz="2200" dirty="0" smtClean="0"/>
              <a:t>JPI Urban Europe developed an </a:t>
            </a:r>
            <a:r>
              <a:rPr lang="sv-SE" sz="2200" b="1" dirty="0" smtClean="0"/>
              <a:t>implementation plan</a:t>
            </a:r>
            <a:r>
              <a:rPr lang="sv-SE" sz="2200" dirty="0" smtClean="0"/>
              <a:t> for programme and project monitoring in 2019 </a:t>
            </a:r>
          </a:p>
          <a:p>
            <a:pPr lvl="1"/>
            <a:r>
              <a:rPr lang="en-US" sz="2200" dirty="0" smtClean="0"/>
              <a:t>After consultation with the BF, reporting via </a:t>
            </a:r>
            <a:r>
              <a:rPr lang="en-US" sz="2200" dirty="0" err="1" smtClean="0"/>
              <a:t>BFgo</a:t>
            </a:r>
            <a:r>
              <a:rPr lang="en-US" sz="2200" dirty="0" smtClean="0"/>
              <a:t> has been changed accordingly</a:t>
            </a:r>
          </a:p>
          <a:p>
            <a:pPr lvl="1"/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transnational report</a:t>
            </a:r>
            <a:r>
              <a:rPr lang="en-US" sz="2200" dirty="0" smtClean="0"/>
              <a:t> due mid-June 2020</a:t>
            </a:r>
          </a:p>
          <a:p>
            <a:pPr lvl="1"/>
            <a:r>
              <a:rPr lang="en-US" sz="2200" b="1" dirty="0" smtClean="0"/>
              <a:t>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 (final) transnational report</a:t>
            </a:r>
            <a:r>
              <a:rPr lang="en-US" sz="2200" dirty="0" smtClean="0"/>
              <a:t> will be due mid-June 2021 – will comprise additional questions related to project </a:t>
            </a:r>
            <a:r>
              <a:rPr lang="en-US" sz="2200" dirty="0" err="1" smtClean="0"/>
              <a:t>finalisation</a:t>
            </a:r>
            <a:r>
              <a:rPr lang="en-US" sz="2200" dirty="0" smtClean="0"/>
              <a:t>, innovation and impact creation</a:t>
            </a:r>
            <a:endParaRPr lang="en-US" sz="2200" dirty="0" smtClean="0"/>
          </a:p>
          <a:p>
            <a:pPr lvl="2"/>
            <a:endParaRPr lang="en-US" dirty="0" smtClean="0"/>
          </a:p>
          <a:p>
            <a:pPr marL="1219141" lvl="2" indent="0">
              <a:buNone/>
            </a:pP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99C83-28BA-43CE-9DEA-803BDBA9B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11" y="2214979"/>
            <a:ext cx="2197597" cy="31179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4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89233-2739-463F-B900-36B8383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Reporting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608922-AAFE-4B0F-B9DE-14C630AE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2</a:t>
            </a:r>
            <a:r>
              <a:rPr lang="sv-SE" b="1" dirty="0" smtClean="0"/>
              <a:t>. National reporting</a:t>
            </a:r>
          </a:p>
          <a:p>
            <a:endParaRPr lang="sv-SE" dirty="0" smtClean="0"/>
          </a:p>
          <a:p>
            <a:pPr lvl="1"/>
            <a:r>
              <a:rPr lang="en-US" dirty="0"/>
              <a:t>The funding </a:t>
            </a:r>
            <a:r>
              <a:rPr lang="en-US" dirty="0" smtClean="0"/>
              <a:t>obligations on </a:t>
            </a:r>
            <a:r>
              <a:rPr lang="en-US" dirty="0"/>
              <a:t>national level are specified in the contracts of the project partners with their respective national/regional funding agencies.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9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89233-2739-463F-B900-36B8383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Project Extensions </a:t>
            </a:r>
            <a:r>
              <a:rPr lang="sv-SE" b="0" dirty="0" smtClean="0"/>
              <a:t>due to COVID-19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608922-AAFE-4B0F-B9DE-14C630AE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342900" lvl="2" indent="-342900"/>
            <a:r>
              <a:rPr lang="en-US" dirty="0" smtClean="0"/>
              <a:t>Call Management Team is very much aware of the COVID-19 impacts on project progress </a:t>
            </a:r>
            <a:endParaRPr lang="en-US" dirty="0"/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Under the current circumstances and because of the European ERA-NET funding scheme, project extensions can be granted </a:t>
            </a:r>
            <a:r>
              <a:rPr lang="en-US" b="1" dirty="0" smtClean="0"/>
              <a:t>up to a maximu</a:t>
            </a:r>
            <a:r>
              <a:rPr lang="en-US" b="1" dirty="0" smtClean="0"/>
              <a:t>m of 6 months</a:t>
            </a:r>
            <a:br>
              <a:rPr lang="en-US" b="1" dirty="0" smtClean="0"/>
            </a:br>
            <a:endParaRPr lang="en-US" b="1" dirty="0" smtClean="0"/>
          </a:p>
          <a:p>
            <a:pPr marL="342900" lvl="2" indent="-342900"/>
            <a:r>
              <a:rPr lang="en-US" dirty="0" smtClean="0"/>
              <a:t>Please get in touch with the Call Secretariat:  </a:t>
            </a:r>
            <a:r>
              <a:rPr lang="en-US" dirty="0" smtClean="0">
                <a:hlinkClick r:id="rId2"/>
              </a:rPr>
              <a:t>johannes.bockstefl@ffg.at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Judit</a:t>
            </a:r>
            <a:r>
              <a:rPr lang="en-US" dirty="0" smtClean="0"/>
              <a:t>???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89233-2739-463F-B900-36B8383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 Management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608922-AAFE-4B0F-B9DE-14C630AE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Data management plans are obligatory in the SUGI call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should include information 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handling of research data during &amp; after the end of the project</a:t>
            </a:r>
          </a:p>
          <a:p>
            <a:r>
              <a:rPr lang="en-US" dirty="0" smtClean="0"/>
              <a:t>what </a:t>
            </a:r>
            <a:r>
              <a:rPr lang="en-US" dirty="0"/>
              <a:t>data will be collected, processed and/or generated</a:t>
            </a:r>
          </a:p>
          <a:p>
            <a:r>
              <a:rPr lang="en-US" dirty="0" smtClean="0"/>
              <a:t>which </a:t>
            </a:r>
            <a:r>
              <a:rPr lang="en-US" dirty="0"/>
              <a:t>methodology &amp; standards will be applied</a:t>
            </a:r>
          </a:p>
          <a:p>
            <a:r>
              <a:rPr lang="en-US" dirty="0" smtClean="0"/>
              <a:t>whether </a:t>
            </a:r>
            <a:r>
              <a:rPr lang="en-US" dirty="0"/>
              <a:t>data will be shared/made open access and</a:t>
            </a:r>
          </a:p>
          <a:p>
            <a:r>
              <a:rPr lang="en-US" dirty="0" smtClean="0"/>
              <a:t>how </a:t>
            </a:r>
            <a:r>
              <a:rPr lang="en-US" dirty="0"/>
              <a:t>data will be curated &amp; preserved (including after the end of the project).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More information is available on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webpage of the </a:t>
            </a:r>
            <a:r>
              <a:rPr lang="sv-SE" b="1" dirty="0" smtClean="0"/>
              <a:t>Belmont Forum </a:t>
            </a:r>
            <a:r>
              <a:rPr lang="sv-SE" dirty="0" smtClean="0">
                <a:hlinkClick r:id="rId2"/>
              </a:rPr>
              <a:t>www.belmontforum.org</a:t>
            </a:r>
            <a:r>
              <a:rPr lang="sv-SE" dirty="0" smtClean="0"/>
              <a:t> (Open Data Policy and Principles), template was annex in the call</a:t>
            </a:r>
          </a:p>
          <a:p>
            <a:r>
              <a:rPr lang="sv-SE" b="1" dirty="0"/>
              <a:t>European Commission </a:t>
            </a:r>
            <a:r>
              <a:rPr lang="sv-SE" dirty="0"/>
              <a:t>http://ec.europa.eu/research/participants/docs/h2020-funding-guide/cross-cutting-issues/open-access-data-management/data-management_en.htm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12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2A4CB79D-97D5-459F-B4A2-A79DC0F5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885" y="1039651"/>
            <a:ext cx="8640233" cy="1468967"/>
          </a:xfrm>
        </p:spPr>
        <p:txBody>
          <a:bodyPr/>
          <a:lstStyle/>
          <a:p>
            <a:pPr eaLnBrk="1" hangingPunct="1"/>
            <a:r>
              <a:rPr lang="nl-NL" altLang="sv-SE" dirty="0">
                <a:latin typeface="Arial" panose="020B0604020202020204" pitchFamily="34" charset="0"/>
              </a:rPr>
              <a:t>Contact</a:t>
            </a:r>
          </a:p>
        </p:txBody>
      </p:sp>
      <p:sp>
        <p:nvSpPr>
          <p:cNvPr id="9218" name="Subtitel 2">
            <a:extLst>
              <a:ext uri="{FF2B5EF4-FFF2-40B4-BE49-F238E27FC236}">
                <a16:creationId xmlns:a16="http://schemas.microsoft.com/office/drawing/2014/main" id="{736D9982-1555-4B5C-936D-936BA8E5E61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0200" y="2949401"/>
            <a:ext cx="8640233" cy="121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sv-SE" sz="1800" b="1" dirty="0" smtClean="0">
                <a:latin typeface="Arial" panose="020B0604020202020204" pitchFamily="34" charset="0"/>
              </a:rPr>
              <a:t>Johannes Bockstefl</a:t>
            </a:r>
            <a:r>
              <a:rPr lang="en-GB" altLang="sv-SE" sz="3200" dirty="0">
                <a:latin typeface="Arial" panose="020B0604020202020204" pitchFamily="34" charset="0"/>
              </a:rPr>
              <a:t/>
            </a:r>
            <a:br>
              <a:rPr lang="en-GB" altLang="sv-SE" sz="3200" dirty="0">
                <a:latin typeface="Arial" panose="020B0604020202020204" pitchFamily="34" charset="0"/>
              </a:rPr>
            </a:br>
            <a:r>
              <a:rPr lang="en-GB" altLang="sv-SE" sz="1800" dirty="0" smtClean="0">
                <a:latin typeface="Arial" panose="020B0604020202020204" pitchFamily="34" charset="0"/>
              </a:rPr>
              <a:t>FFG – Austrian Research Promotion Agency</a:t>
            </a:r>
            <a:r>
              <a:rPr lang="en-GB" altLang="sv-SE" sz="1800" dirty="0">
                <a:latin typeface="Arial" panose="020B0604020202020204" pitchFamily="34" charset="0"/>
              </a:rPr>
              <a:t/>
            </a:r>
            <a:br>
              <a:rPr lang="en-GB" altLang="sv-SE" sz="1800" dirty="0">
                <a:latin typeface="Arial" panose="020B0604020202020204" pitchFamily="34" charset="0"/>
              </a:rPr>
            </a:br>
            <a:r>
              <a:rPr lang="en-GB" altLang="sv-SE" sz="1800" dirty="0" smtClean="0">
                <a:solidFill>
                  <a:srgbClr val="2A81B8"/>
                </a:solidFill>
                <a:latin typeface="Arial" panose="020B0604020202020204" pitchFamily="34" charset="0"/>
              </a:rPr>
              <a:t>johannes.bockstefl@ffg.at</a:t>
            </a:r>
            <a:r>
              <a:rPr lang="en-GB" altLang="sv-SE" sz="1800" dirty="0">
                <a:latin typeface="Arial" panose="020B0604020202020204" pitchFamily="34" charset="0"/>
              </a:rPr>
              <a:t/>
            </a:r>
            <a:br>
              <a:rPr lang="en-GB" altLang="sv-SE" sz="1800" dirty="0">
                <a:latin typeface="Arial" panose="020B0604020202020204" pitchFamily="34" charset="0"/>
              </a:rPr>
            </a:br>
            <a:endParaRPr lang="en-GB" altLang="sv-SE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IQ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54A021"/>
      </a:hlink>
      <a:folHlink>
        <a:srgbClr val="B9D181"/>
      </a:folHlink>
    </a:clrScheme>
    <a:fontScheme name="IQ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A9719B1F-8E6B-4B99-94CB-6B3FFD5CA1EF}" vid="{AE6C3709-9843-4EBA-A378-EB0E978020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IQ</Template>
  <TotalTime>0</TotalTime>
  <Words>268</Words>
  <Application>Microsoft Office PowerPoint</Application>
  <PresentationFormat>Bildschirmpräsentation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MS PGothic</vt:lpstr>
      <vt:lpstr>Arial</vt:lpstr>
      <vt:lpstr>Calibri</vt:lpstr>
      <vt:lpstr>PPT IQ</vt:lpstr>
      <vt:lpstr>PowerPoint-Präsentation</vt:lpstr>
      <vt:lpstr>Reporting and other formal requirements</vt:lpstr>
      <vt:lpstr>Reporting</vt:lpstr>
      <vt:lpstr>Reporting</vt:lpstr>
      <vt:lpstr>Project Extensions due to COVID-19</vt:lpstr>
      <vt:lpstr>Data Management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Brink</dc:creator>
  <dc:description>ver 2.0</dc:description>
  <cp:lastModifiedBy>Johannes Bockstefl</cp:lastModifiedBy>
  <cp:revision>262</cp:revision>
  <dcterms:created xsi:type="dcterms:W3CDTF">2018-01-20T14:31:19Z</dcterms:created>
  <dcterms:modified xsi:type="dcterms:W3CDTF">2020-06-16T08:26:22Z</dcterms:modified>
  <cp:version>2.0</cp:version>
</cp:coreProperties>
</file>