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75" r:id="rId3"/>
    <p:sldId id="265" r:id="rId4"/>
    <p:sldId id="276" r:id="rId5"/>
    <p:sldId id="273" r:id="rId6"/>
    <p:sldId id="269" r:id="rId7"/>
    <p:sldId id="270" r:id="rId8"/>
    <p:sldId id="260" r:id="rId9"/>
    <p:sldId id="267" r:id="rId10"/>
    <p:sldId id="272" r:id="rId11"/>
    <p:sldId id="278" r:id="rId12"/>
    <p:sldId id="271" r:id="rId13"/>
    <p:sldId id="2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5" pos="4135" userDrawn="1">
          <p15:clr>
            <a:srgbClr val="A4A3A4"/>
          </p15:clr>
        </p15:guide>
        <p15:guide id="10" pos="5904" userDrawn="1">
          <p15:clr>
            <a:srgbClr val="A4A3A4"/>
          </p15:clr>
        </p15:guide>
        <p15:guide id="11" pos="107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5"/>
    <a:srgbClr val="0043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47"/>
    <p:restoredTop sz="94665"/>
  </p:normalViewPr>
  <p:slideViewPr>
    <p:cSldViewPr snapToGrid="0" snapToObjects="1">
      <p:cViewPr varScale="1">
        <p:scale>
          <a:sx n="66" d="100"/>
          <a:sy n="66" d="100"/>
        </p:scale>
        <p:origin x="418" y="48"/>
      </p:cViewPr>
      <p:guideLst>
        <p:guide orient="horz" pos="2160"/>
        <p:guide pos="4135"/>
        <p:guide pos="5904"/>
        <p:guide pos="107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1" d="100"/>
        <a:sy n="16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7C248-912E-5449-B9E7-C81122DA21FB}" type="datetimeFigureOut">
              <a:t>2020-11-19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747951-5F31-E541-A5B7-D1F32D64F41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691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47951-5F31-E541-A5B7-D1F32D64F41D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537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47951-5F31-E541-A5B7-D1F32D64F41D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80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47951-5F31-E541-A5B7-D1F32D64F41D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56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47951-5F31-E541-A5B7-D1F32D64F41D}" type="slidenum"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59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47951-5F31-E541-A5B7-D1F32D64F41D}" type="slidenum"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44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47951-5F31-E541-A5B7-D1F32D64F41D}" type="slidenum"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518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A5C59-DCAA-D843-857B-80EE2AD61E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CBCD37-5CEC-574E-B7AF-F38AF7FA8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BDED5-BDEC-B44F-80D4-92075CCE4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Date Placeholder 15">
            <a:extLst>
              <a:ext uri="{FF2B5EF4-FFF2-40B4-BE49-F238E27FC236}">
                <a16:creationId xmlns:a16="http://schemas.microsoft.com/office/drawing/2014/main" id="{6A867B53-6CD8-944A-A0F3-69FEED59FB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95677" y="44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00439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026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FD3A0-DD7C-8B4B-94B0-3D2C890FE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80F3DA-A28F-D646-938C-95B71ECF6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5C707-ABD3-2945-AB4D-F66F2F172A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43336" y="59753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0C0D9-5066-5444-837D-2F29F329E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8C956-8AC7-804D-BEB3-6FEC2DF18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7470" y="59753"/>
            <a:ext cx="496329" cy="365125"/>
          </a:xfrm>
          <a:prstGeom prst="rect">
            <a:avLst/>
          </a:prstGeom>
        </p:spPr>
        <p:txBody>
          <a:bodyPr/>
          <a:lstStyle/>
          <a:p>
            <a:fld id="{C4451520-22F5-1D44-B197-7B90F6D0334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72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226110-C1B5-F24B-BFAB-11F8347433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17A04B-4197-F34D-BD74-3859066C35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B23A4-1BE6-814E-B16F-AB29B56FFC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43336" y="59753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5F3597-B4E0-5D4F-B166-23CCB3A43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F3952-22C3-D140-ACC5-8AEEBF91A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7470" y="59753"/>
            <a:ext cx="496329" cy="365125"/>
          </a:xfrm>
          <a:prstGeom prst="rect">
            <a:avLst/>
          </a:prstGeom>
        </p:spPr>
        <p:txBody>
          <a:bodyPr/>
          <a:lstStyle/>
          <a:p>
            <a:fld id="{C4451520-22F5-1D44-B197-7B90F6D0334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70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E87FF-1FAB-8D43-A5CC-13EB099D4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843E2-A179-854D-B98D-AEB5672DD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11C72-DEE6-2544-AC6D-7E00618ED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Date Placeholder 15">
            <a:extLst>
              <a:ext uri="{FF2B5EF4-FFF2-40B4-BE49-F238E27FC236}">
                <a16:creationId xmlns:a16="http://schemas.microsoft.com/office/drawing/2014/main" id="{A9753637-C865-6340-9143-9E539EC4B9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95677" y="44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00439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46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65871-E134-CF42-A639-14BB6C222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F5FA3A-D7F6-264E-AEDD-57CE73355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21C2A0-EC0A-194C-A0BB-C7871677A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Date Placeholder 15">
            <a:extLst>
              <a:ext uri="{FF2B5EF4-FFF2-40B4-BE49-F238E27FC236}">
                <a16:creationId xmlns:a16="http://schemas.microsoft.com/office/drawing/2014/main" id="{259F1A95-9241-B349-9877-A82EB0FDAD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95677" y="44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00439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68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1B7F6-1145-5042-B62E-18EF48CEE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183DC-A4B4-D046-ADB1-B61951DD67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96D61A-7D0F-A141-91DE-7BB48042C2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D3F7D5-BF80-014E-AC26-D4AF7346C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66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966D3-4D71-4648-B1BC-1ADDEF500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6D4B1-4BD8-F146-B348-3DE6174FD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2B0915-9FAC-1244-B177-391896BC3A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AF404C-AD0B-D440-A28D-142B1C47A2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9FC2DA-F804-8D43-8F5F-A91223953F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76F16A-34D6-8649-B3B5-3D120FE53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36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F610D-D21B-A948-A481-8B865E742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969813-24AE-5F40-9CFD-AB4C60675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376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086732-7ACA-314F-BD36-C43C2056B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20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29FB4-6544-D043-A1A3-0F9644309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E9969-2A50-C04E-8EF2-FF3EE01CC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226C-A810-C74F-A8C1-5D53FD42AD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4945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81BC5-1AFB-FA47-BBC0-ACB325EAF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0069C6-05B3-174E-84FF-402A094712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1A9CCA-2216-FE49-8EA6-AC7B7D0ABD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6E6DFD-E22C-3542-8EED-2475C1FA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43336" y="59753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20CB5F-E53D-4D42-A9B7-3D09DC397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2C715-5044-2042-86A0-6D72383D2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7470" y="59753"/>
            <a:ext cx="496329" cy="365125"/>
          </a:xfrm>
          <a:prstGeom prst="rect">
            <a:avLst/>
          </a:prstGeom>
        </p:spPr>
        <p:txBody>
          <a:bodyPr/>
          <a:lstStyle/>
          <a:p>
            <a:fld id="{C4451520-22F5-1D44-B197-7B90F6D0334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023C44-490F-3446-8536-DCD5EB843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FD4F07-6866-B645-AE19-22170D7D89DC}"/>
              </a:ext>
            </a:extLst>
          </p:cNvPr>
          <p:cNvSpPr txBox="1"/>
          <p:nvPr userDrawn="1"/>
        </p:nvSpPr>
        <p:spPr>
          <a:xfrm>
            <a:off x="3686533" y="119505"/>
            <a:ext cx="24363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pc="30" baseline="0">
                <a:solidFill>
                  <a:srgbClr val="00439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City Science Initiative 2020</a:t>
            </a:r>
          </a:p>
        </p:txBody>
      </p:sp>
      <p:sp>
        <p:nvSpPr>
          <p:cNvPr id="18" name="Title Placeholder 17">
            <a:extLst>
              <a:ext uri="{FF2B5EF4-FFF2-40B4-BE49-F238E27FC236}">
                <a16:creationId xmlns:a16="http://schemas.microsoft.com/office/drawing/2014/main" id="{693E8775-C9AD-AC43-966F-EEDD6FF81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217905D9-F259-3B40-AF55-7E9023018A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59E85-E653-7A4C-B682-D5E025E1C3C6}" type="datetimeFigureOut">
              <a:t>2020-11-19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FC781A-8095-6143-A9BE-61CAACB1ACB1}"/>
              </a:ext>
            </a:extLst>
          </p:cNvPr>
          <p:cNvSpPr txBox="1"/>
          <p:nvPr userDrawn="1"/>
        </p:nvSpPr>
        <p:spPr>
          <a:xfrm>
            <a:off x="838200" y="119505"/>
            <a:ext cx="24363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pc="30" baseline="0">
                <a:solidFill>
                  <a:srgbClr val="00439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City Science for Urban Challenges </a:t>
            </a:r>
          </a:p>
        </p:txBody>
      </p:sp>
    </p:spTree>
    <p:extLst>
      <p:ext uri="{BB962C8B-B14F-4D97-AF65-F5344CB8AC3E}">
        <p14:creationId xmlns:p14="http://schemas.microsoft.com/office/powerpoint/2010/main" val="2128347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Relationship Id="rId9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r.raterink@amsterdam.nl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penresearch.amsterdam/nl/page/63027/city-science-for-urban-challenge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C8DBE71-C4A9-B741-89EC-344CD0A62E20}"/>
              </a:ext>
            </a:extLst>
          </p:cNvPr>
          <p:cNvSpPr/>
          <p:nvPr/>
        </p:nvSpPr>
        <p:spPr>
          <a:xfrm>
            <a:off x="850900" y="126196"/>
            <a:ext cx="4849792" cy="2708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8DBE9C-36EB-9D48-83EF-FF683CC849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2" t="14309" r="10412" b="528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E89CC8-98E9-0941-B176-EC8E7EA7BCD7}"/>
              </a:ext>
            </a:extLst>
          </p:cNvPr>
          <p:cNvSpPr txBox="1"/>
          <p:nvPr/>
        </p:nvSpPr>
        <p:spPr>
          <a:xfrm>
            <a:off x="818796" y="707190"/>
            <a:ext cx="652329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8000"/>
              </a:lnSpc>
            </a:pPr>
            <a:r>
              <a:rPr lang="en-US" sz="5600" b="1" spc="120">
                <a:latin typeface="Arial Black" panose="020B0604020202020204" pitchFamily="34" charset="0"/>
                <a:ea typeface="Verdana" panose="020B0604030504040204" pitchFamily="34" charset="0"/>
                <a:cs typeface="Arial Black" panose="020B0604020202020204" pitchFamily="34" charset="0"/>
              </a:rPr>
              <a:t>CITY </a:t>
            </a:r>
          </a:p>
          <a:p>
            <a:pPr>
              <a:lnSpc>
                <a:spcPct val="88000"/>
              </a:lnSpc>
            </a:pPr>
            <a:r>
              <a:rPr lang="en-US" sz="5600" b="1" spc="120">
                <a:latin typeface="Arial Black" panose="020B0604020202020204" pitchFamily="34" charset="0"/>
                <a:ea typeface="Verdana" panose="020B0604030504040204" pitchFamily="34" charset="0"/>
                <a:cs typeface="Arial Black" panose="020B0604020202020204" pitchFamily="34" charset="0"/>
              </a:rPr>
              <a:t>SCIENCE</a:t>
            </a:r>
          </a:p>
          <a:p>
            <a:pPr>
              <a:lnSpc>
                <a:spcPct val="88000"/>
              </a:lnSpc>
            </a:pPr>
            <a:r>
              <a:rPr lang="en-US" sz="5600" b="1" spc="120">
                <a:latin typeface="Arial Black" panose="020B0604020202020204" pitchFamily="34" charset="0"/>
                <a:ea typeface="Verdana" panose="020B0604030504040204" pitchFamily="34" charset="0"/>
                <a:cs typeface="Arial Black" panose="020B0604020202020204" pitchFamily="34" charset="0"/>
              </a:rPr>
              <a:t>FOR </a:t>
            </a:r>
          </a:p>
          <a:p>
            <a:pPr>
              <a:lnSpc>
                <a:spcPct val="88000"/>
              </a:lnSpc>
            </a:pPr>
            <a:r>
              <a:rPr lang="en-US" sz="5600" b="1" spc="120">
                <a:latin typeface="Arial Black" panose="020B0604020202020204" pitchFamily="34" charset="0"/>
                <a:ea typeface="Verdana" panose="020B0604030504040204" pitchFamily="34" charset="0"/>
                <a:cs typeface="Arial Black" panose="020B0604020202020204" pitchFamily="34" charset="0"/>
              </a:rPr>
              <a:t>URBAN </a:t>
            </a:r>
          </a:p>
          <a:p>
            <a:pPr>
              <a:lnSpc>
                <a:spcPct val="88000"/>
              </a:lnSpc>
            </a:pPr>
            <a:r>
              <a:rPr lang="en-US" sz="5600" b="1" spc="120">
                <a:latin typeface="Arial Black" panose="020B0604020202020204" pitchFamily="34" charset="0"/>
                <a:ea typeface="Verdana" panose="020B0604030504040204" pitchFamily="34" charset="0"/>
                <a:cs typeface="Arial Black" panose="020B0604020202020204" pitchFamily="34" charset="0"/>
              </a:rPr>
              <a:t>CHALLENGES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5AF8FE-286C-0741-BF91-E79C5309A6EF}"/>
              </a:ext>
            </a:extLst>
          </p:cNvPr>
          <p:cNvSpPr txBox="1"/>
          <p:nvPr/>
        </p:nvSpPr>
        <p:spPr>
          <a:xfrm>
            <a:off x="859136" y="4363328"/>
            <a:ext cx="4049039" cy="2282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spc="2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Pilot assessment and future potential of </a:t>
            </a:r>
          </a:p>
          <a:p>
            <a:pPr>
              <a:lnSpc>
                <a:spcPct val="120000"/>
              </a:lnSpc>
            </a:pPr>
            <a:r>
              <a:rPr lang="en-US" sz="1400" b="1" spc="2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City Science Initiative </a:t>
            </a:r>
          </a:p>
          <a:p>
            <a:pPr>
              <a:lnSpc>
                <a:spcPct val="120000"/>
              </a:lnSpc>
            </a:pPr>
            <a:r>
              <a:rPr lang="en-US" sz="1400" b="1" spc="2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2019 – 2020</a:t>
            </a:r>
          </a:p>
          <a:p>
            <a:pPr>
              <a:lnSpc>
                <a:spcPct val="120000"/>
              </a:lnSpc>
            </a:pPr>
            <a:endParaRPr lang="en-US" sz="1300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endParaRPr lang="en-US" sz="1300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endParaRPr lang="en-US" sz="1300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endParaRPr lang="en-US" sz="1300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endParaRPr lang="en-US" sz="1300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200">
                <a:solidFill>
                  <a:srgbClr val="00439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Caroline Navejan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9E78DC-23AF-4845-9FC6-FC8BCB5534A6}"/>
              </a:ext>
            </a:extLst>
          </p:cNvPr>
          <p:cNvSpPr txBox="1"/>
          <p:nvPr/>
        </p:nvSpPr>
        <p:spPr>
          <a:xfrm>
            <a:off x="838200" y="119505"/>
            <a:ext cx="24363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pc="30" baseline="0">
                <a:solidFill>
                  <a:srgbClr val="00439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City Science Initiative, 2020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7891AF-914B-104C-A00A-0CA0FE09F1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51" t="45845" r="40761" b="45936"/>
          <a:stretch/>
        </p:blipFill>
        <p:spPr>
          <a:xfrm>
            <a:off x="324610" y="175696"/>
            <a:ext cx="534527" cy="3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11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1495F65F-8EAC-8943-B276-1228FFA24FB3}"/>
              </a:ext>
            </a:extLst>
          </p:cNvPr>
          <p:cNvSpPr txBox="1"/>
          <p:nvPr/>
        </p:nvSpPr>
        <p:spPr>
          <a:xfrm>
            <a:off x="571753" y="1370286"/>
            <a:ext cx="9561803" cy="4178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spcAft>
                <a:spcPts val="1200"/>
              </a:spcAft>
              <a:buClr>
                <a:srgbClr val="0066A2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Improve the relevancy of European research for city challenges </a:t>
            </a:r>
          </a:p>
          <a:p>
            <a:pPr marL="285750" indent="-285750">
              <a:lnSpc>
                <a:spcPct val="110000"/>
              </a:lnSpc>
              <a:spcAft>
                <a:spcPts val="1200"/>
              </a:spcAft>
              <a:buClr>
                <a:srgbClr val="0066A2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Give more support in translating the findings of European research into applicable solutions </a:t>
            </a:r>
          </a:p>
          <a:p>
            <a:pPr marL="285750" indent="-285750">
              <a:lnSpc>
                <a:spcPct val="110000"/>
              </a:lnSpc>
              <a:spcAft>
                <a:spcPts val="1200"/>
              </a:spcAft>
              <a:buClr>
                <a:srgbClr val="0066A2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Improve the uptake of research on the local level </a:t>
            </a:r>
          </a:p>
          <a:p>
            <a:pPr marL="285750" indent="-285750">
              <a:lnSpc>
                <a:spcPct val="110000"/>
              </a:lnSpc>
              <a:spcAft>
                <a:spcPts val="1200"/>
              </a:spcAft>
              <a:buClr>
                <a:srgbClr val="0066A2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Solve the lack of access to data is seriously impacting the possibility to make fact-based policies </a:t>
            </a:r>
          </a:p>
          <a:p>
            <a:pPr marL="285750" indent="-285750">
              <a:lnSpc>
                <a:spcPct val="110000"/>
              </a:lnSpc>
              <a:spcAft>
                <a:spcPts val="1200"/>
              </a:spcAft>
              <a:buClr>
                <a:srgbClr val="0066A2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Make stronger supporting instruments to improve cooperation between cities themselves, universities and the Commission</a:t>
            </a:r>
          </a:p>
          <a:p>
            <a:pPr marL="285750" indent="-285750">
              <a:lnSpc>
                <a:spcPct val="110000"/>
              </a:lnSpc>
              <a:spcAft>
                <a:spcPts val="1200"/>
              </a:spcAft>
              <a:buClr>
                <a:srgbClr val="0066A2"/>
              </a:buClr>
              <a:buSzPct val="80000"/>
              <a:buFont typeface="Arial" panose="020B0604020202020204" pitchFamily="34" charset="0"/>
              <a:buChar char="•"/>
            </a:pPr>
            <a:endParaRPr lang="en-US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F78887D5-8D54-E843-BA08-02D0BA26A4FA}"/>
              </a:ext>
            </a:extLst>
          </p:cNvPr>
          <p:cNvSpPr txBox="1">
            <a:spLocks/>
          </p:cNvSpPr>
          <p:nvPr/>
        </p:nvSpPr>
        <p:spPr>
          <a:xfrm>
            <a:off x="9325786" y="37175"/>
            <a:ext cx="11486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00439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451520-22F5-1D44-B197-7B90F6D0334C}" type="slidenum">
              <a:rPr lang="en-US" sz="800"/>
              <a:pPr/>
              <a:t>10</a:t>
            </a:fld>
            <a:endParaRPr lang="en-US" sz="800"/>
          </a:p>
        </p:txBody>
      </p:sp>
      <p:sp>
        <p:nvSpPr>
          <p:cNvPr id="8" name="Date Placeholder 15">
            <a:extLst>
              <a:ext uri="{FF2B5EF4-FFF2-40B4-BE49-F238E27FC236}">
                <a16:creationId xmlns:a16="http://schemas.microsoft.com/office/drawing/2014/main" id="{4FCB3922-FDA9-F047-8A9D-EC00EF0F81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95677" y="44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30" baseline="0">
                <a:solidFill>
                  <a:srgbClr val="00439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0C0FBD9-43BE-1547-9A24-DFC9D0AEB73E}" type="datetime3">
              <a:rPr lang="en-US"/>
              <a:t>19 November 2020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60EEAC-C8A2-2245-8781-8A4D60AA1F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51" t="45845" r="40761" b="45936"/>
          <a:stretch/>
        </p:blipFill>
        <p:spPr>
          <a:xfrm>
            <a:off x="324610" y="175696"/>
            <a:ext cx="534527" cy="34142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361F4E2-067E-B74A-9A0F-0CBFFC5F3580}"/>
              </a:ext>
            </a:extLst>
          </p:cNvPr>
          <p:cNvCxnSpPr>
            <a:cxnSpLocks/>
          </p:cNvCxnSpPr>
          <p:nvPr/>
        </p:nvCxnSpPr>
        <p:spPr>
          <a:xfrm>
            <a:off x="929135" y="761363"/>
            <a:ext cx="2578153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9283A41-B669-1843-BC31-D9076202F478}"/>
              </a:ext>
            </a:extLst>
          </p:cNvPr>
          <p:cNvSpPr txBox="1"/>
          <p:nvPr/>
        </p:nvSpPr>
        <p:spPr>
          <a:xfrm>
            <a:off x="859137" y="774426"/>
            <a:ext cx="2485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100">
                <a:solidFill>
                  <a:srgbClr val="FF0000"/>
                </a:solidFill>
                <a:latin typeface="Arial Black" panose="020B0604020202020204" pitchFamily="34" charset="0"/>
                <a:ea typeface="Verdana" panose="020B0604030504040204" pitchFamily="34" charset="0"/>
                <a:cs typeface="Arial Black" panose="020B0604020202020204" pitchFamily="34" charset="0"/>
              </a:rPr>
              <a:t>CSI ASKS TO:</a:t>
            </a:r>
          </a:p>
        </p:txBody>
      </p:sp>
    </p:spTree>
    <p:extLst>
      <p:ext uri="{BB962C8B-B14F-4D97-AF65-F5344CB8AC3E}">
        <p14:creationId xmlns:p14="http://schemas.microsoft.com/office/powerpoint/2010/main" val="779992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1495F65F-8EAC-8943-B276-1228FFA24FB3}"/>
              </a:ext>
            </a:extLst>
          </p:cNvPr>
          <p:cNvSpPr txBox="1"/>
          <p:nvPr/>
        </p:nvSpPr>
        <p:spPr>
          <a:xfrm>
            <a:off x="571753" y="1370286"/>
            <a:ext cx="9499173" cy="6284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spcAft>
                <a:spcPts val="1200"/>
              </a:spcAft>
              <a:buClr>
                <a:srgbClr val="0066A2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CSI is a communication environment for EU research results</a:t>
            </a:r>
          </a:p>
          <a:p>
            <a:pPr marL="285750" indent="-285750">
              <a:lnSpc>
                <a:spcPct val="110000"/>
              </a:lnSpc>
              <a:spcAft>
                <a:spcPts val="1200"/>
              </a:spcAft>
              <a:buClr>
                <a:srgbClr val="0066A2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CSI is a learning environment for City Science practitioners</a:t>
            </a:r>
          </a:p>
          <a:p>
            <a:pPr marL="285750" indent="-285750">
              <a:lnSpc>
                <a:spcPct val="110000"/>
              </a:lnSpc>
              <a:spcAft>
                <a:spcPts val="1200"/>
              </a:spcAft>
              <a:buClr>
                <a:srgbClr val="0066A2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CSI is a sounding board for networks, JRC and EU DG’s</a:t>
            </a:r>
          </a:p>
          <a:p>
            <a:pPr marL="285750" indent="-285750">
              <a:lnSpc>
                <a:spcPct val="110000"/>
              </a:lnSpc>
              <a:spcAft>
                <a:spcPts val="1200"/>
              </a:spcAft>
              <a:buClr>
                <a:srgbClr val="0066A2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CSI is a catalyst for generating challenge based research questions and designs</a:t>
            </a:r>
          </a:p>
          <a:p>
            <a:pPr marL="285750" indent="-285750">
              <a:lnSpc>
                <a:spcPct val="110000"/>
              </a:lnSpc>
              <a:spcAft>
                <a:spcPts val="1200"/>
              </a:spcAft>
              <a:buClr>
                <a:srgbClr val="0066A2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CSI is a bridge to transdisciplinary urban research between different DG’s in addressing city challenges </a:t>
            </a:r>
          </a:p>
          <a:p>
            <a:pPr marL="285750" indent="-285750">
              <a:lnSpc>
                <a:spcPct val="110000"/>
              </a:lnSpc>
              <a:spcAft>
                <a:spcPts val="1200"/>
              </a:spcAft>
              <a:buClr>
                <a:srgbClr val="0066A2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CSI is a manifestation in cities of European way of life to which evidence based policymaking is core</a:t>
            </a:r>
          </a:p>
          <a:p>
            <a:pPr marL="285750" indent="-285750">
              <a:lnSpc>
                <a:spcPct val="110000"/>
              </a:lnSpc>
              <a:spcAft>
                <a:spcPts val="1200"/>
              </a:spcAft>
              <a:buClr>
                <a:srgbClr val="0066A2"/>
              </a:buClr>
              <a:buSzPct val="80000"/>
              <a:buFont typeface="Arial" panose="020B0604020202020204" pitchFamily="34" charset="0"/>
              <a:buChar char="•"/>
            </a:pPr>
            <a:endParaRPr lang="en-US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10000"/>
              </a:lnSpc>
              <a:spcAft>
                <a:spcPts val="1200"/>
              </a:spcAft>
              <a:buClr>
                <a:srgbClr val="0066A2"/>
              </a:buClr>
              <a:buSzPct val="80000"/>
              <a:buFont typeface="Arial" panose="020B0604020202020204" pitchFamily="34" charset="0"/>
              <a:buChar char="•"/>
            </a:pPr>
            <a:endParaRPr lang="en-US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10000"/>
              </a:lnSpc>
              <a:spcAft>
                <a:spcPts val="1200"/>
              </a:spcAft>
              <a:buClr>
                <a:srgbClr val="0066A2"/>
              </a:buClr>
              <a:buSzPct val="80000"/>
              <a:buFont typeface="Arial" panose="020B0604020202020204" pitchFamily="34" charset="0"/>
              <a:buChar char="•"/>
            </a:pPr>
            <a:endParaRPr lang="en-US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10000"/>
              </a:lnSpc>
              <a:spcAft>
                <a:spcPts val="1200"/>
              </a:spcAft>
              <a:buClr>
                <a:srgbClr val="0066A2"/>
              </a:buClr>
              <a:buSzPct val="80000"/>
              <a:buFont typeface="Arial" panose="020B0604020202020204" pitchFamily="34" charset="0"/>
              <a:buChar char="•"/>
            </a:pPr>
            <a:endParaRPr lang="en-US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F78887D5-8D54-E843-BA08-02D0BA26A4FA}"/>
              </a:ext>
            </a:extLst>
          </p:cNvPr>
          <p:cNvSpPr txBox="1">
            <a:spLocks/>
          </p:cNvSpPr>
          <p:nvPr/>
        </p:nvSpPr>
        <p:spPr>
          <a:xfrm>
            <a:off x="9325786" y="37175"/>
            <a:ext cx="11486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00439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451520-22F5-1D44-B197-7B90F6D0334C}" type="slidenum">
              <a:rPr lang="en-US" sz="800"/>
              <a:pPr/>
              <a:t>11</a:t>
            </a:fld>
            <a:endParaRPr lang="en-US" sz="800"/>
          </a:p>
        </p:txBody>
      </p:sp>
      <p:sp>
        <p:nvSpPr>
          <p:cNvPr id="8" name="Date Placeholder 15">
            <a:extLst>
              <a:ext uri="{FF2B5EF4-FFF2-40B4-BE49-F238E27FC236}">
                <a16:creationId xmlns:a16="http://schemas.microsoft.com/office/drawing/2014/main" id="{4FCB3922-FDA9-F047-8A9D-EC00EF0F81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95677" y="44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30" baseline="0">
                <a:solidFill>
                  <a:srgbClr val="00439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0C0FBD9-43BE-1547-9A24-DFC9D0AEB73E}" type="datetime3">
              <a:rPr lang="en-US"/>
              <a:t>19 November 2020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60EEAC-C8A2-2245-8781-8A4D60AA1F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51" t="45845" r="40761" b="45936"/>
          <a:stretch/>
        </p:blipFill>
        <p:spPr>
          <a:xfrm>
            <a:off x="324610" y="175696"/>
            <a:ext cx="534527" cy="34142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361F4E2-067E-B74A-9A0F-0CBFFC5F3580}"/>
              </a:ext>
            </a:extLst>
          </p:cNvPr>
          <p:cNvCxnSpPr>
            <a:cxnSpLocks/>
          </p:cNvCxnSpPr>
          <p:nvPr/>
        </p:nvCxnSpPr>
        <p:spPr>
          <a:xfrm>
            <a:off x="929135" y="761363"/>
            <a:ext cx="2578153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9283A41-B669-1843-BC31-D9076202F478}"/>
              </a:ext>
            </a:extLst>
          </p:cNvPr>
          <p:cNvSpPr txBox="1"/>
          <p:nvPr/>
        </p:nvSpPr>
        <p:spPr>
          <a:xfrm>
            <a:off x="859137" y="774426"/>
            <a:ext cx="2485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100" dirty="0">
                <a:solidFill>
                  <a:srgbClr val="FF0000"/>
                </a:solidFill>
                <a:latin typeface="Arial Black" panose="020B0604020202020204" pitchFamily="34" charset="0"/>
                <a:ea typeface="Verdana" panose="020B0604030504040204" pitchFamily="34" charset="0"/>
                <a:cs typeface="Arial Black" panose="020B0604020202020204" pitchFamily="34" charset="0"/>
              </a:rPr>
              <a:t>CSI POTENTIAL:</a:t>
            </a:r>
          </a:p>
        </p:txBody>
      </p:sp>
    </p:spTree>
    <p:extLst>
      <p:ext uri="{BB962C8B-B14F-4D97-AF65-F5344CB8AC3E}">
        <p14:creationId xmlns:p14="http://schemas.microsoft.com/office/powerpoint/2010/main" val="26620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BC2943C-AF47-5D43-8636-440266261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4223" y="4602239"/>
            <a:ext cx="1999875" cy="641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4D1F5A-43B1-B141-89F4-1CE051B5C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4615985"/>
            <a:ext cx="1996628" cy="68849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670A62-D17A-234D-BDF2-7CD2553F1ACB}"/>
              </a:ext>
            </a:extLst>
          </p:cNvPr>
          <p:cNvCxnSpPr>
            <a:cxnSpLocks/>
          </p:cNvCxnSpPr>
          <p:nvPr/>
        </p:nvCxnSpPr>
        <p:spPr>
          <a:xfrm>
            <a:off x="929135" y="761363"/>
            <a:ext cx="2578153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495F65F-8EAC-8943-B276-1228FFA24FB3}"/>
              </a:ext>
            </a:extLst>
          </p:cNvPr>
          <p:cNvSpPr txBox="1"/>
          <p:nvPr/>
        </p:nvSpPr>
        <p:spPr>
          <a:xfrm>
            <a:off x="859136" y="1370157"/>
            <a:ext cx="8945263" cy="2818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Given the societal urgency to find innovative approaches and solutions to the challenges European citizens will face in the coming years, we believe that there is a need to continue the City Science Initiative as a learning platform for urban research.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can assure you that our cities stand ready to support the next phase of the CSI.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39F4E723-9881-6D4A-A2AF-A84CF1DF5E6F}"/>
              </a:ext>
            </a:extLst>
          </p:cNvPr>
          <p:cNvSpPr txBox="1">
            <a:spLocks/>
          </p:cNvSpPr>
          <p:nvPr/>
        </p:nvSpPr>
        <p:spPr>
          <a:xfrm>
            <a:off x="9325786" y="37175"/>
            <a:ext cx="11486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00439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451520-22F5-1D44-B197-7B90F6D0334C}" type="slidenum">
              <a:rPr lang="en-US" sz="800"/>
              <a:pPr/>
              <a:t>12</a:t>
            </a:fld>
            <a:endParaRPr lang="en-US" sz="80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95FD777-6FFF-0043-A502-5B2E99445BEB}"/>
              </a:ext>
            </a:extLst>
          </p:cNvPr>
          <p:cNvGrpSpPr/>
          <p:nvPr/>
        </p:nvGrpSpPr>
        <p:grpSpPr>
          <a:xfrm>
            <a:off x="859137" y="5314476"/>
            <a:ext cx="10828858" cy="1027141"/>
            <a:chOff x="859137" y="5703131"/>
            <a:chExt cx="10828858" cy="1027141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B63145C-8EDF-8C43-AD30-B86CF0267C8A}"/>
                </a:ext>
              </a:extLst>
            </p:cNvPr>
            <p:cNvCxnSpPr>
              <a:cxnSpLocks/>
            </p:cNvCxnSpPr>
            <p:nvPr/>
          </p:nvCxnSpPr>
          <p:spPr>
            <a:xfrm>
              <a:off x="929135" y="5705649"/>
              <a:ext cx="1585465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214DCD1-A79C-874D-BCBF-391DEF1D3A55}"/>
                </a:ext>
              </a:extLst>
            </p:cNvPr>
            <p:cNvSpPr txBox="1"/>
            <p:nvPr/>
          </p:nvSpPr>
          <p:spPr>
            <a:xfrm>
              <a:off x="859137" y="5703131"/>
              <a:ext cx="1655463" cy="1027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3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Marie-Christine Lemardeley</a:t>
              </a:r>
            </a:p>
            <a:p>
              <a:pPr>
                <a:lnSpc>
                  <a:spcPct val="120000"/>
                </a:lnSpc>
              </a:pPr>
              <a:r>
                <a:rPr lang="en-US" sz="1300" i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Deputy Mayor of Paris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F107829-3700-4647-9D2F-41A1B666A60B}"/>
                </a:ext>
              </a:extLst>
            </p:cNvPr>
            <p:cNvCxnSpPr>
              <a:cxnSpLocks/>
            </p:cNvCxnSpPr>
            <p:nvPr/>
          </p:nvCxnSpPr>
          <p:spPr>
            <a:xfrm>
              <a:off x="2763814" y="5705649"/>
              <a:ext cx="1585465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8FCA5D9-CF20-FD42-B009-E141E8883266}"/>
                </a:ext>
              </a:extLst>
            </p:cNvPr>
            <p:cNvSpPr txBox="1"/>
            <p:nvPr/>
          </p:nvSpPr>
          <p:spPr>
            <a:xfrm>
              <a:off x="2693816" y="5703131"/>
              <a:ext cx="1655463" cy="78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3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Emil Boc</a:t>
              </a:r>
            </a:p>
            <a:p>
              <a:pPr>
                <a:lnSpc>
                  <a:spcPct val="120000"/>
                </a:lnSpc>
              </a:pPr>
              <a:r>
                <a:rPr lang="en-US" sz="1300" i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Mayor of Cluj-Napoca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CC9908A-D558-9742-821B-F825CD9AE505}"/>
                </a:ext>
              </a:extLst>
            </p:cNvPr>
            <p:cNvCxnSpPr>
              <a:cxnSpLocks/>
            </p:cNvCxnSpPr>
            <p:nvPr/>
          </p:nvCxnSpPr>
          <p:spPr>
            <a:xfrm>
              <a:off x="4598493" y="5705649"/>
              <a:ext cx="1585465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5B9C95D-3DFE-D44D-88FB-34A3DF535388}"/>
                </a:ext>
              </a:extLst>
            </p:cNvPr>
            <p:cNvSpPr txBox="1"/>
            <p:nvPr/>
          </p:nvSpPr>
          <p:spPr>
            <a:xfrm>
              <a:off x="4528495" y="5703131"/>
              <a:ext cx="1655463" cy="1027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3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Konstantinos Zervas</a:t>
              </a:r>
            </a:p>
            <a:p>
              <a:pPr>
                <a:lnSpc>
                  <a:spcPct val="120000"/>
                </a:lnSpc>
              </a:pPr>
              <a:r>
                <a:rPr lang="en-US" sz="1300" i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Mayor of Thessaloniki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A9D2132-3815-8F40-8FF3-BC0EE67E64A3}"/>
                </a:ext>
              </a:extLst>
            </p:cNvPr>
            <p:cNvCxnSpPr>
              <a:cxnSpLocks/>
            </p:cNvCxnSpPr>
            <p:nvPr/>
          </p:nvCxnSpPr>
          <p:spPr>
            <a:xfrm>
              <a:off x="6433172" y="5705649"/>
              <a:ext cx="1585465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B4CAD21-3D4B-424A-B935-D9A50200A5B8}"/>
                </a:ext>
              </a:extLst>
            </p:cNvPr>
            <p:cNvSpPr txBox="1"/>
            <p:nvPr/>
          </p:nvSpPr>
          <p:spPr>
            <a:xfrm>
              <a:off x="6363174" y="5703131"/>
              <a:ext cx="1655463" cy="78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t" sz="13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Luca Vecchi</a:t>
              </a:r>
            </a:p>
            <a:p>
              <a:pPr>
                <a:lnSpc>
                  <a:spcPct val="120000"/>
                </a:lnSpc>
              </a:pPr>
              <a:r>
                <a:rPr lang="it" sz="1300" i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Mayor of Reggio Emilia</a:t>
              </a:r>
              <a:endParaRPr lang="en-US" sz="1300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1292F59-3ED8-6B49-94B4-2318F2BE44C2}"/>
                </a:ext>
              </a:extLst>
            </p:cNvPr>
            <p:cNvCxnSpPr>
              <a:cxnSpLocks/>
            </p:cNvCxnSpPr>
            <p:nvPr/>
          </p:nvCxnSpPr>
          <p:spPr>
            <a:xfrm>
              <a:off x="8267851" y="5705649"/>
              <a:ext cx="1585465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68C506E-A3CD-724B-950B-5280F5FA8011}"/>
                </a:ext>
              </a:extLst>
            </p:cNvPr>
            <p:cNvSpPr txBox="1"/>
            <p:nvPr/>
          </p:nvSpPr>
          <p:spPr>
            <a:xfrm>
              <a:off x="8197853" y="5703131"/>
              <a:ext cx="1655463" cy="78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3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Almut Möller</a:t>
              </a:r>
            </a:p>
            <a:p>
              <a:pPr>
                <a:lnSpc>
                  <a:spcPct val="120000"/>
                </a:lnSpc>
              </a:pPr>
              <a:r>
                <a:rPr lang="en-US" sz="1300" i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State Secretary of Hamburg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F343D7F-F914-CE45-AA14-D71240A63F58}"/>
                </a:ext>
              </a:extLst>
            </p:cNvPr>
            <p:cNvCxnSpPr>
              <a:cxnSpLocks/>
            </p:cNvCxnSpPr>
            <p:nvPr/>
          </p:nvCxnSpPr>
          <p:spPr>
            <a:xfrm>
              <a:off x="10102530" y="5705649"/>
              <a:ext cx="1585465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D8224C7-74B7-A743-AEB3-01056DAFD395}"/>
                </a:ext>
              </a:extLst>
            </p:cNvPr>
            <p:cNvSpPr txBox="1"/>
            <p:nvPr/>
          </p:nvSpPr>
          <p:spPr>
            <a:xfrm>
              <a:off x="10032532" y="5703131"/>
              <a:ext cx="1655463" cy="78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30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Femke Halsema</a:t>
              </a:r>
            </a:p>
            <a:p>
              <a:pPr>
                <a:lnSpc>
                  <a:spcPct val="120000"/>
                </a:lnSpc>
              </a:pPr>
              <a:r>
                <a:rPr lang="en-US" sz="1300" i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Mayor of Amsterdam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39CC283-22FC-5C4F-9E89-58B04A30E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8576" y="4551542"/>
            <a:ext cx="1505297" cy="74274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FD343535-A8C7-214F-B812-BF0A025A3F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5072" y="4567481"/>
            <a:ext cx="1655462" cy="672531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6C062AF-0E82-9640-A9AC-758F849767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0711" y="4584125"/>
            <a:ext cx="1964046" cy="60508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4FB43778-16AD-6441-AACD-28934C8396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5805" y="4734770"/>
            <a:ext cx="1433474" cy="376287"/>
          </a:xfrm>
          <a:prstGeom prst="rect">
            <a:avLst/>
          </a:prstGeom>
        </p:spPr>
      </p:pic>
      <p:sp>
        <p:nvSpPr>
          <p:cNvPr id="71" name="Date Placeholder 15">
            <a:extLst>
              <a:ext uri="{FF2B5EF4-FFF2-40B4-BE49-F238E27FC236}">
                <a16:creationId xmlns:a16="http://schemas.microsoft.com/office/drawing/2014/main" id="{C30B7474-719A-5847-8688-D1792551EE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95677" y="44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30" baseline="0">
                <a:solidFill>
                  <a:srgbClr val="00439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0C0FBD9-43BE-1547-9A24-DFC9D0AEB73E}" type="datetime3">
              <a:rPr lang="en-US"/>
              <a:t>19 November 2020</a:t>
            </a:fld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F3991DC-F695-AE4D-B418-9069DCC54A9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1051" t="45845" r="40761" b="45936"/>
          <a:stretch/>
        </p:blipFill>
        <p:spPr>
          <a:xfrm>
            <a:off x="324610" y="175696"/>
            <a:ext cx="534527" cy="34142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A151118-C606-2642-B62D-BECAAD1EDE38}"/>
              </a:ext>
            </a:extLst>
          </p:cNvPr>
          <p:cNvSpPr txBox="1"/>
          <p:nvPr/>
        </p:nvSpPr>
        <p:spPr>
          <a:xfrm>
            <a:off x="859137" y="774427"/>
            <a:ext cx="3161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100" dirty="0">
                <a:solidFill>
                  <a:srgbClr val="FF0000"/>
                </a:solidFill>
                <a:latin typeface="Arial Black" panose="020B0604020202020204" pitchFamily="34" charset="0"/>
                <a:ea typeface="Verdana" panose="020B0604030504040204" pitchFamily="34" charset="0"/>
                <a:cs typeface="Arial Black" panose="020B0604020202020204" pitchFamily="34" charset="0"/>
              </a:rPr>
              <a:t>LETTER FROM </a:t>
            </a:r>
          </a:p>
          <a:p>
            <a:r>
              <a:rPr lang="en-US" sz="1600" spc="100" dirty="0">
                <a:solidFill>
                  <a:srgbClr val="FF0000"/>
                </a:solidFill>
                <a:latin typeface="Arial Black" panose="020B0604020202020204" pitchFamily="34" charset="0"/>
                <a:ea typeface="Verdana" panose="020B0604030504040204" pitchFamily="34" charset="0"/>
                <a:cs typeface="Arial Black" panose="020B0604020202020204" pitchFamily="34" charset="0"/>
              </a:rPr>
              <a:t>MAYORS</a:t>
            </a:r>
          </a:p>
          <a:p>
            <a:endParaRPr lang="en-US" sz="1600" spc="100" dirty="0">
              <a:latin typeface="Arial Black" panose="020B0604020202020204" pitchFamily="34" charset="0"/>
              <a:ea typeface="Verdana" panose="020B060403050404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208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0BE8390-5C73-804A-9412-09C79FFDBA12}"/>
              </a:ext>
            </a:extLst>
          </p:cNvPr>
          <p:cNvSpPr/>
          <p:nvPr/>
        </p:nvSpPr>
        <p:spPr>
          <a:xfrm>
            <a:off x="728870" y="138896"/>
            <a:ext cx="4849792" cy="2708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35DCE7-BD64-6749-B5BA-5FBE472188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3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496452-BCE5-9A40-9C0A-86A844993813}"/>
              </a:ext>
            </a:extLst>
          </p:cNvPr>
          <p:cNvSpPr txBox="1"/>
          <p:nvPr/>
        </p:nvSpPr>
        <p:spPr>
          <a:xfrm>
            <a:off x="859137" y="1054305"/>
            <a:ext cx="1514480" cy="2066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spc="30">
                <a:solidFill>
                  <a:srgbClr val="FFCC0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Amsterdam</a:t>
            </a:r>
          </a:p>
          <a:p>
            <a:pPr>
              <a:lnSpc>
                <a:spcPct val="120000"/>
              </a:lnSpc>
            </a:pPr>
            <a:r>
              <a:rPr lang="en-US" sz="1200" spc="30">
                <a:solidFill>
                  <a:srgbClr val="FFCC0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Antwerp</a:t>
            </a:r>
          </a:p>
          <a:p>
            <a:pPr>
              <a:lnSpc>
                <a:spcPct val="120000"/>
              </a:lnSpc>
            </a:pPr>
            <a:r>
              <a:rPr lang="en-US" sz="1200" spc="30">
                <a:solidFill>
                  <a:srgbClr val="FFCC0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Barcelona </a:t>
            </a:r>
          </a:p>
          <a:p>
            <a:pPr>
              <a:lnSpc>
                <a:spcPct val="120000"/>
              </a:lnSpc>
            </a:pPr>
            <a:r>
              <a:rPr lang="en-US" sz="1200" spc="30">
                <a:solidFill>
                  <a:srgbClr val="FFCC0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Berlin</a:t>
            </a:r>
          </a:p>
          <a:p>
            <a:pPr>
              <a:lnSpc>
                <a:spcPct val="120000"/>
              </a:lnSpc>
            </a:pPr>
            <a:r>
              <a:rPr lang="en-US" sz="1200" spc="30">
                <a:solidFill>
                  <a:srgbClr val="FFCC0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Brno</a:t>
            </a:r>
          </a:p>
          <a:p>
            <a:pPr>
              <a:lnSpc>
                <a:spcPct val="120000"/>
              </a:lnSpc>
            </a:pPr>
            <a:r>
              <a:rPr lang="en-US" sz="1200" spc="30">
                <a:solidFill>
                  <a:srgbClr val="FFCC0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Brussels</a:t>
            </a:r>
          </a:p>
          <a:p>
            <a:pPr>
              <a:lnSpc>
                <a:spcPct val="120000"/>
              </a:lnSpc>
            </a:pPr>
            <a:r>
              <a:rPr lang="en-US" sz="1200" spc="30">
                <a:solidFill>
                  <a:srgbClr val="FFCC0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Cluj-Napoca</a:t>
            </a:r>
          </a:p>
          <a:p>
            <a:pPr>
              <a:lnSpc>
                <a:spcPct val="120000"/>
              </a:lnSpc>
            </a:pPr>
            <a:r>
              <a:rPr lang="en-US" sz="1200" spc="30">
                <a:solidFill>
                  <a:srgbClr val="FFCC0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Copenhagen</a:t>
            </a:r>
          </a:p>
          <a:p>
            <a:pPr>
              <a:lnSpc>
                <a:spcPct val="120000"/>
              </a:lnSpc>
            </a:pPr>
            <a:r>
              <a:rPr lang="en-US" sz="1200" spc="30">
                <a:solidFill>
                  <a:srgbClr val="FFCC0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Cork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CF1A21-9FFB-B64A-8FC2-C681978FB19D}"/>
              </a:ext>
            </a:extLst>
          </p:cNvPr>
          <p:cNvSpPr txBox="1"/>
          <p:nvPr/>
        </p:nvSpPr>
        <p:spPr>
          <a:xfrm>
            <a:off x="2532922" y="1054305"/>
            <a:ext cx="1514480" cy="2066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spc="30">
                <a:solidFill>
                  <a:srgbClr val="FFCC0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Dubrovnik</a:t>
            </a:r>
          </a:p>
          <a:p>
            <a:pPr>
              <a:lnSpc>
                <a:spcPct val="120000"/>
              </a:lnSpc>
            </a:pPr>
            <a:r>
              <a:rPr lang="en-US" sz="1200" spc="30">
                <a:solidFill>
                  <a:srgbClr val="FFCC0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Espoo</a:t>
            </a:r>
          </a:p>
          <a:p>
            <a:pPr>
              <a:lnSpc>
                <a:spcPct val="120000"/>
              </a:lnSpc>
            </a:pPr>
            <a:r>
              <a:rPr lang="en-US" sz="1200" spc="30">
                <a:solidFill>
                  <a:srgbClr val="FFCC0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Gent</a:t>
            </a:r>
          </a:p>
          <a:p>
            <a:pPr>
              <a:lnSpc>
                <a:spcPct val="120000"/>
              </a:lnSpc>
            </a:pPr>
            <a:r>
              <a:rPr lang="en-US" sz="1200" spc="30">
                <a:solidFill>
                  <a:srgbClr val="FFCC0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Glasgow</a:t>
            </a:r>
          </a:p>
          <a:p>
            <a:pPr>
              <a:lnSpc>
                <a:spcPct val="120000"/>
              </a:lnSpc>
            </a:pPr>
            <a:r>
              <a:rPr lang="en-US" sz="1200" spc="30">
                <a:solidFill>
                  <a:srgbClr val="FFCC0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Groningen</a:t>
            </a:r>
          </a:p>
          <a:p>
            <a:pPr>
              <a:lnSpc>
                <a:spcPct val="120000"/>
              </a:lnSpc>
            </a:pPr>
            <a:r>
              <a:rPr lang="en-US" sz="1200" spc="30">
                <a:solidFill>
                  <a:srgbClr val="FFCC0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Hamburg</a:t>
            </a:r>
          </a:p>
          <a:p>
            <a:pPr>
              <a:lnSpc>
                <a:spcPct val="120000"/>
              </a:lnSpc>
            </a:pPr>
            <a:r>
              <a:rPr lang="en-US" sz="1200" spc="30">
                <a:solidFill>
                  <a:srgbClr val="FFCC0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Helsinki</a:t>
            </a:r>
          </a:p>
          <a:p>
            <a:pPr>
              <a:lnSpc>
                <a:spcPct val="120000"/>
              </a:lnSpc>
            </a:pPr>
            <a:r>
              <a:rPr lang="en-US" sz="1200" spc="30">
                <a:solidFill>
                  <a:srgbClr val="FFCC0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Leuven</a:t>
            </a:r>
          </a:p>
          <a:p>
            <a:pPr>
              <a:lnSpc>
                <a:spcPct val="120000"/>
              </a:lnSpc>
            </a:pPr>
            <a:r>
              <a:rPr lang="en-US" sz="1200" spc="30">
                <a:solidFill>
                  <a:srgbClr val="FFCC0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Lisbon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1670B5-BFDC-8F49-8E25-AAA99AA18C1F}"/>
              </a:ext>
            </a:extLst>
          </p:cNvPr>
          <p:cNvSpPr txBox="1"/>
          <p:nvPr/>
        </p:nvSpPr>
        <p:spPr>
          <a:xfrm>
            <a:off x="4206707" y="1054305"/>
            <a:ext cx="1514480" cy="2066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spc="30" dirty="0">
                <a:solidFill>
                  <a:srgbClr val="FFCC0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Lublin</a:t>
            </a:r>
          </a:p>
          <a:p>
            <a:pPr>
              <a:lnSpc>
                <a:spcPct val="120000"/>
              </a:lnSpc>
            </a:pPr>
            <a:r>
              <a:rPr lang="en-US" sz="1200" spc="30" dirty="0">
                <a:solidFill>
                  <a:srgbClr val="FFCC0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Madrid</a:t>
            </a:r>
          </a:p>
          <a:p>
            <a:pPr>
              <a:lnSpc>
                <a:spcPct val="120000"/>
              </a:lnSpc>
            </a:pPr>
            <a:r>
              <a:rPr lang="en-US" sz="1200" spc="30" dirty="0">
                <a:solidFill>
                  <a:srgbClr val="FFCC0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Malmö</a:t>
            </a:r>
          </a:p>
          <a:p>
            <a:pPr>
              <a:lnSpc>
                <a:spcPct val="120000"/>
              </a:lnSpc>
            </a:pPr>
            <a:r>
              <a:rPr lang="en-US" sz="1200" spc="30" dirty="0">
                <a:solidFill>
                  <a:srgbClr val="FFCC0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Marseille</a:t>
            </a:r>
          </a:p>
          <a:p>
            <a:pPr>
              <a:lnSpc>
                <a:spcPct val="120000"/>
              </a:lnSpc>
            </a:pPr>
            <a:r>
              <a:rPr lang="en-US" sz="1200" spc="30" dirty="0">
                <a:solidFill>
                  <a:srgbClr val="FFCC0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Milan</a:t>
            </a:r>
          </a:p>
          <a:p>
            <a:pPr>
              <a:lnSpc>
                <a:spcPct val="120000"/>
              </a:lnSpc>
            </a:pPr>
            <a:r>
              <a:rPr lang="en-US" sz="1200" spc="30" dirty="0">
                <a:solidFill>
                  <a:srgbClr val="FFCC0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Munich</a:t>
            </a:r>
          </a:p>
          <a:p>
            <a:pPr>
              <a:lnSpc>
                <a:spcPct val="120000"/>
              </a:lnSpc>
            </a:pPr>
            <a:r>
              <a:rPr lang="en-US" sz="1200" spc="30" dirty="0">
                <a:solidFill>
                  <a:srgbClr val="FFCC0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Nijmegen</a:t>
            </a:r>
          </a:p>
          <a:p>
            <a:pPr>
              <a:lnSpc>
                <a:spcPct val="120000"/>
              </a:lnSpc>
            </a:pPr>
            <a:r>
              <a:rPr lang="en-US" sz="1200" spc="30" dirty="0">
                <a:solidFill>
                  <a:srgbClr val="FFCC0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Oxford</a:t>
            </a:r>
          </a:p>
          <a:p>
            <a:pPr>
              <a:lnSpc>
                <a:spcPct val="120000"/>
              </a:lnSpc>
            </a:pPr>
            <a:r>
              <a:rPr lang="en-US" sz="1200" spc="30" dirty="0">
                <a:solidFill>
                  <a:srgbClr val="FFCC0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Paris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7B186E-6A46-E749-A82E-AF5F6F37F5C7}"/>
              </a:ext>
            </a:extLst>
          </p:cNvPr>
          <p:cNvSpPr txBox="1"/>
          <p:nvPr/>
        </p:nvSpPr>
        <p:spPr>
          <a:xfrm>
            <a:off x="5872018" y="1054305"/>
            <a:ext cx="1514480" cy="2287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spc="30">
                <a:solidFill>
                  <a:srgbClr val="FFCC0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Prague</a:t>
            </a:r>
          </a:p>
          <a:p>
            <a:pPr>
              <a:lnSpc>
                <a:spcPct val="120000"/>
              </a:lnSpc>
            </a:pPr>
            <a:r>
              <a:rPr lang="en-US" sz="1200" spc="30">
                <a:solidFill>
                  <a:srgbClr val="FFCC0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Reggio Emilia</a:t>
            </a:r>
          </a:p>
          <a:p>
            <a:pPr>
              <a:lnSpc>
                <a:spcPct val="120000"/>
              </a:lnSpc>
            </a:pPr>
            <a:r>
              <a:rPr lang="en-US" sz="1200" spc="30">
                <a:solidFill>
                  <a:srgbClr val="FFCC0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Rome</a:t>
            </a:r>
          </a:p>
          <a:p>
            <a:pPr>
              <a:lnSpc>
                <a:spcPct val="120000"/>
              </a:lnSpc>
            </a:pPr>
            <a:r>
              <a:rPr lang="en-US" sz="1200" spc="30">
                <a:solidFill>
                  <a:srgbClr val="FFCC0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Rotterdam</a:t>
            </a:r>
          </a:p>
          <a:p>
            <a:pPr>
              <a:lnSpc>
                <a:spcPct val="120000"/>
              </a:lnSpc>
            </a:pPr>
            <a:r>
              <a:rPr lang="en-US" sz="1200" spc="30">
                <a:solidFill>
                  <a:srgbClr val="FFCC0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Sofia</a:t>
            </a:r>
          </a:p>
          <a:p>
            <a:pPr>
              <a:lnSpc>
                <a:spcPct val="120000"/>
              </a:lnSpc>
            </a:pPr>
            <a:r>
              <a:rPr lang="en-US" sz="1200" spc="30">
                <a:solidFill>
                  <a:srgbClr val="FFCC0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Stockholm</a:t>
            </a:r>
          </a:p>
          <a:p>
            <a:pPr>
              <a:lnSpc>
                <a:spcPct val="120000"/>
              </a:lnSpc>
            </a:pPr>
            <a:r>
              <a:rPr lang="en-US" sz="1200" spc="30">
                <a:solidFill>
                  <a:srgbClr val="FFCC0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Thessaloniki </a:t>
            </a:r>
          </a:p>
          <a:p>
            <a:pPr>
              <a:lnSpc>
                <a:spcPct val="120000"/>
              </a:lnSpc>
            </a:pPr>
            <a:r>
              <a:rPr lang="en-US" sz="1200" spc="30">
                <a:solidFill>
                  <a:srgbClr val="FFCC0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Vejle</a:t>
            </a:r>
          </a:p>
          <a:p>
            <a:pPr>
              <a:lnSpc>
                <a:spcPct val="120000"/>
              </a:lnSpc>
            </a:pPr>
            <a:r>
              <a:rPr lang="en-US" sz="1200" spc="30">
                <a:solidFill>
                  <a:srgbClr val="FFCC0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Vienna</a:t>
            </a:r>
          </a:p>
          <a:p>
            <a:pPr>
              <a:lnSpc>
                <a:spcPct val="120000"/>
              </a:lnSpc>
            </a:pPr>
            <a:r>
              <a:rPr lang="en-US" sz="1200" spc="30">
                <a:solidFill>
                  <a:srgbClr val="FFCC0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Warsaw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77A359-8A95-0D4A-9FB2-EAA6C4AB56B5}"/>
              </a:ext>
            </a:extLst>
          </p:cNvPr>
          <p:cNvSpPr txBox="1"/>
          <p:nvPr/>
        </p:nvSpPr>
        <p:spPr>
          <a:xfrm>
            <a:off x="838200" y="119505"/>
            <a:ext cx="24363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pc="40">
                <a:solidFill>
                  <a:srgbClr val="FFCC0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City Science Initiative, 2020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205128-31E0-174C-BA18-5A4242DF44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51" t="45845" r="40761" b="45936"/>
          <a:stretch/>
        </p:blipFill>
        <p:spPr>
          <a:xfrm>
            <a:off x="324610" y="175696"/>
            <a:ext cx="534527" cy="34142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D3F73C-3DD2-644C-8A0F-C1C3503CC54F}"/>
              </a:ext>
            </a:extLst>
          </p:cNvPr>
          <p:cNvSpPr txBox="1"/>
          <p:nvPr/>
        </p:nvSpPr>
        <p:spPr>
          <a:xfrm>
            <a:off x="859136" y="4615325"/>
            <a:ext cx="5236863" cy="2564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i="1" spc="30">
                <a:solidFill>
                  <a:srgbClr val="FFCC0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Thank you</a:t>
            </a:r>
          </a:p>
          <a:p>
            <a:pPr>
              <a:lnSpc>
                <a:spcPct val="120000"/>
              </a:lnSpc>
            </a:pPr>
            <a:endParaRPr lang="en-US" sz="1200" spc="30">
              <a:solidFill>
                <a:srgbClr val="FFCC05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1200" spc="30">
              <a:solidFill>
                <a:srgbClr val="FFCC05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1000" spc="50">
                <a:solidFill>
                  <a:srgbClr val="FFCC0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For more information:</a:t>
            </a:r>
            <a:br>
              <a:rPr lang="en-US" sz="1000" spc="50">
                <a:solidFill>
                  <a:srgbClr val="FFCC0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nl" sz="1000" spc="50">
                <a:solidFill>
                  <a:srgbClr val="FFCC0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Roel Raterink</a:t>
            </a:r>
            <a:br>
              <a:rPr lang="nl" sz="1000" spc="50">
                <a:solidFill>
                  <a:srgbClr val="FFCC0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nl" sz="1000" spc="50">
                <a:solidFill>
                  <a:srgbClr val="FFCC0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r.raterink@amsterdam.nl</a:t>
            </a:r>
            <a:endParaRPr lang="en-US" sz="1000" spc="50">
              <a:solidFill>
                <a:srgbClr val="FFCC05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1000" spc="50">
                <a:solidFill>
                  <a:srgbClr val="FFCC0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Report download:</a:t>
            </a:r>
            <a:br>
              <a:rPr lang="en-US" sz="1000" spc="50">
                <a:solidFill>
                  <a:srgbClr val="FFCC0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000" spc="50">
                <a:solidFill>
                  <a:srgbClr val="FFCC05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https://openresearch.amsterdam/nl/page/63027/city-science-for-urban-challenges</a:t>
            </a:r>
            <a:endParaRPr lang="en-US" sz="1000" spc="50">
              <a:solidFill>
                <a:srgbClr val="FFCC05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Aft>
                <a:spcPts val="1200"/>
              </a:spcAft>
            </a:pPr>
            <a:endParaRPr lang="en-US" sz="1200" spc="30">
              <a:solidFill>
                <a:srgbClr val="FFCC05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1200" spc="30">
              <a:solidFill>
                <a:srgbClr val="FFCC05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781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5182B63-E3D6-3848-9436-00123491B9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8" t="6964" r="2722" b="23350"/>
          <a:stretch/>
        </p:blipFill>
        <p:spPr>
          <a:xfrm>
            <a:off x="251623" y="370817"/>
            <a:ext cx="6013595" cy="62520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F9B254-B019-EC46-8206-4CB1FC6ECE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32" t="8571" r="36179" b="36204"/>
          <a:stretch/>
        </p:blipFill>
        <p:spPr>
          <a:xfrm>
            <a:off x="6390958" y="581453"/>
            <a:ext cx="4192731" cy="5845473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1BB9CCC-7D4B-9B41-9CFB-358D390151C4}"/>
              </a:ext>
            </a:extLst>
          </p:cNvPr>
          <p:cNvCxnSpPr>
            <a:cxnSpLocks/>
          </p:cNvCxnSpPr>
          <p:nvPr/>
        </p:nvCxnSpPr>
        <p:spPr>
          <a:xfrm>
            <a:off x="929135" y="761363"/>
            <a:ext cx="2578153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0698D7F-2BB2-A643-8997-630A0950041B}"/>
              </a:ext>
            </a:extLst>
          </p:cNvPr>
          <p:cNvSpPr txBox="1"/>
          <p:nvPr/>
        </p:nvSpPr>
        <p:spPr>
          <a:xfrm>
            <a:off x="859137" y="774426"/>
            <a:ext cx="2485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100">
                <a:solidFill>
                  <a:srgbClr val="FF0000"/>
                </a:solidFill>
                <a:latin typeface="Arial Black" panose="020B0604020202020204" pitchFamily="34" charset="0"/>
                <a:ea typeface="Verdana" panose="020B0604030504040204" pitchFamily="34" charset="0"/>
                <a:cs typeface="Arial Black" panose="020B0604020202020204" pitchFamily="34" charset="0"/>
              </a:rPr>
              <a:t>STAKEHOLDERS:</a:t>
            </a:r>
          </a:p>
          <a:p>
            <a:r>
              <a:rPr lang="en-US" sz="1600" spc="100">
                <a:solidFill>
                  <a:srgbClr val="FF0000"/>
                </a:solidFill>
                <a:latin typeface="Arial Black" panose="020B0604020202020204" pitchFamily="34" charset="0"/>
                <a:ea typeface="Verdana" panose="020B0604030504040204" pitchFamily="34" charset="0"/>
                <a:cs typeface="Arial Black" panose="020B0604020202020204" pitchFamily="34" charset="0"/>
              </a:rPr>
              <a:t>CITIES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797E3E3-73EA-1941-A5F7-6015E776745C}"/>
              </a:ext>
            </a:extLst>
          </p:cNvPr>
          <p:cNvCxnSpPr>
            <a:cxnSpLocks/>
          </p:cNvCxnSpPr>
          <p:nvPr/>
        </p:nvCxnSpPr>
        <p:spPr>
          <a:xfrm>
            <a:off x="929135" y="1459187"/>
            <a:ext cx="2578153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Date Placeholder 15">
            <a:extLst>
              <a:ext uri="{FF2B5EF4-FFF2-40B4-BE49-F238E27FC236}">
                <a16:creationId xmlns:a16="http://schemas.microsoft.com/office/drawing/2014/main" id="{2909B633-C125-8F48-AA94-96478F9094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95677" y="44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30" baseline="0">
                <a:solidFill>
                  <a:srgbClr val="00439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0C0FBD9-43BE-1547-9A24-DFC9D0AEB73E}" type="datetime3">
              <a:rPr lang="en-US"/>
              <a:t>19 November 2020</a:t>
            </a:fld>
            <a:endParaRPr lang="en-US"/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D4E74551-6641-2743-8843-78C6A4D1C539}"/>
              </a:ext>
            </a:extLst>
          </p:cNvPr>
          <p:cNvSpPr txBox="1">
            <a:spLocks/>
          </p:cNvSpPr>
          <p:nvPr/>
        </p:nvSpPr>
        <p:spPr>
          <a:xfrm>
            <a:off x="9325786" y="37175"/>
            <a:ext cx="11486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00439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451520-22F5-1D44-B197-7B90F6D0334C}" type="slidenum">
              <a:rPr lang="en-US" sz="800"/>
              <a:pPr/>
              <a:t>2</a:t>
            </a:fld>
            <a:endParaRPr lang="en-US" sz="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51F893-18B1-5D45-A863-3A25CC1908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051" t="45845" r="40761" b="45936"/>
          <a:stretch/>
        </p:blipFill>
        <p:spPr>
          <a:xfrm>
            <a:off x="324610" y="175696"/>
            <a:ext cx="534527" cy="3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92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670A62-D17A-234D-BDF2-7CD2553F1ACB}"/>
              </a:ext>
            </a:extLst>
          </p:cNvPr>
          <p:cNvCxnSpPr>
            <a:cxnSpLocks/>
          </p:cNvCxnSpPr>
          <p:nvPr/>
        </p:nvCxnSpPr>
        <p:spPr>
          <a:xfrm>
            <a:off x="929135" y="761363"/>
            <a:ext cx="2578153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06C8A14-2EE6-834A-B8BF-98FAFD6B09EE}"/>
              </a:ext>
            </a:extLst>
          </p:cNvPr>
          <p:cNvSpPr txBox="1"/>
          <p:nvPr/>
        </p:nvSpPr>
        <p:spPr>
          <a:xfrm>
            <a:off x="859137" y="774426"/>
            <a:ext cx="2485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100">
                <a:solidFill>
                  <a:srgbClr val="FF0000"/>
                </a:solidFill>
                <a:latin typeface="Arial Black" panose="020B0604020202020204" pitchFamily="34" charset="0"/>
                <a:ea typeface="Verdana" panose="020B0604030504040204" pitchFamily="34" charset="0"/>
                <a:cs typeface="Arial Black" panose="020B0604020202020204" pitchFamily="34" charset="0"/>
              </a:rPr>
              <a:t>STAKEHOLDERS:</a:t>
            </a:r>
          </a:p>
          <a:p>
            <a:r>
              <a:rPr lang="en-US" sz="1600" spc="100">
                <a:solidFill>
                  <a:srgbClr val="FF0000"/>
                </a:solidFill>
                <a:latin typeface="Arial Black" panose="020B0604020202020204" pitchFamily="34" charset="0"/>
                <a:ea typeface="Verdana" panose="020B0604030504040204" pitchFamily="34" charset="0"/>
                <a:cs typeface="Arial Black" panose="020B0604020202020204" pitchFamily="34" charset="0"/>
              </a:rPr>
              <a:t>NETWORK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E98F7C-E33F-7F43-B15C-93F7AF0B03A2}"/>
              </a:ext>
            </a:extLst>
          </p:cNvPr>
          <p:cNvCxnSpPr>
            <a:cxnSpLocks/>
          </p:cNvCxnSpPr>
          <p:nvPr/>
        </p:nvCxnSpPr>
        <p:spPr>
          <a:xfrm>
            <a:off x="929135" y="1584447"/>
            <a:ext cx="2578153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882B0C1-11E1-AB4A-9854-11AF84CC485C}"/>
              </a:ext>
            </a:extLst>
          </p:cNvPr>
          <p:cNvCxnSpPr>
            <a:cxnSpLocks/>
          </p:cNvCxnSpPr>
          <p:nvPr/>
        </p:nvCxnSpPr>
        <p:spPr>
          <a:xfrm>
            <a:off x="6565849" y="761363"/>
            <a:ext cx="2578153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99E0241-4837-B442-A978-CE9D3FF79E3D}"/>
              </a:ext>
            </a:extLst>
          </p:cNvPr>
          <p:cNvCxnSpPr>
            <a:cxnSpLocks/>
          </p:cNvCxnSpPr>
          <p:nvPr/>
        </p:nvCxnSpPr>
        <p:spPr>
          <a:xfrm>
            <a:off x="3751848" y="1584447"/>
            <a:ext cx="2578153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186A4DF-D702-2C48-8871-F6F4D8B1CB33}"/>
              </a:ext>
            </a:extLst>
          </p:cNvPr>
          <p:cNvSpPr txBox="1"/>
          <p:nvPr/>
        </p:nvSpPr>
        <p:spPr>
          <a:xfrm>
            <a:off x="6504563" y="774426"/>
            <a:ext cx="2485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100">
                <a:solidFill>
                  <a:srgbClr val="FF0000"/>
                </a:solidFill>
                <a:latin typeface="Arial Black" panose="020B0604020202020204" pitchFamily="34" charset="0"/>
                <a:ea typeface="Verdana" panose="020B0604030504040204" pitchFamily="34" charset="0"/>
                <a:cs typeface="Arial Black" panose="020B0604020202020204" pitchFamily="34" charset="0"/>
              </a:rPr>
              <a:t>STAKEHOLDERS:</a:t>
            </a:r>
          </a:p>
          <a:p>
            <a:r>
              <a:rPr lang="en-US" sz="1600" spc="100">
                <a:solidFill>
                  <a:srgbClr val="FF0000"/>
                </a:solidFill>
                <a:latin typeface="Arial Black" panose="020B0604020202020204" pitchFamily="34" charset="0"/>
                <a:ea typeface="Verdana" panose="020B0604030504040204" pitchFamily="34" charset="0"/>
                <a:cs typeface="Arial Black" panose="020B0604020202020204" pitchFamily="34" charset="0"/>
              </a:rPr>
              <a:t>EUROPEAN </a:t>
            </a:r>
            <a:br>
              <a:rPr lang="en-US" sz="1600" spc="100">
                <a:solidFill>
                  <a:srgbClr val="FF0000"/>
                </a:solidFill>
                <a:latin typeface="Arial Black" panose="020B0604020202020204" pitchFamily="34" charset="0"/>
                <a:ea typeface="Verdana" panose="020B0604030504040204" pitchFamily="34" charset="0"/>
                <a:cs typeface="Arial Black" panose="020B0604020202020204" pitchFamily="34" charset="0"/>
              </a:rPr>
            </a:br>
            <a:r>
              <a:rPr lang="en-US" sz="1600" spc="100">
                <a:solidFill>
                  <a:srgbClr val="FF0000"/>
                </a:solidFill>
                <a:latin typeface="Arial Black" panose="020B0604020202020204" pitchFamily="34" charset="0"/>
                <a:ea typeface="Verdana" panose="020B0604030504040204" pitchFamily="34" charset="0"/>
                <a:cs typeface="Arial Black" panose="020B0604020202020204" pitchFamily="34" charset="0"/>
              </a:rPr>
              <a:t>COMMISSION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4613F8D-D6B2-5447-A864-A91C90618807}"/>
              </a:ext>
            </a:extLst>
          </p:cNvPr>
          <p:cNvCxnSpPr>
            <a:cxnSpLocks/>
          </p:cNvCxnSpPr>
          <p:nvPr/>
        </p:nvCxnSpPr>
        <p:spPr>
          <a:xfrm>
            <a:off x="6574561" y="1584447"/>
            <a:ext cx="2578153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495F65F-8EAC-8943-B276-1228FFA24FB3}"/>
              </a:ext>
            </a:extLst>
          </p:cNvPr>
          <p:cNvSpPr txBox="1"/>
          <p:nvPr/>
        </p:nvSpPr>
        <p:spPr>
          <a:xfrm>
            <a:off x="859137" y="1597510"/>
            <a:ext cx="2648151" cy="507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EUROCITIES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 Resilient Cities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Covenant of Mayors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European Network of Living Labs (</a:t>
            </a:r>
            <a:r>
              <a:rPr lang="en-US" sz="13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ENoLL</a:t>
            </a:r>
            <a:r>
              <a:rPr lang="en-US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European Regions Research and Innovation Network (ERRIN)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European Union Knowledge Network (EUKN)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 Global Sustainability Index Institute Foundation (UNGSII)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ICLEI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International Urban Cooperation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JPI Urban Europe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F47E13-78DD-D845-9224-C1A652B9A052}"/>
              </a:ext>
            </a:extLst>
          </p:cNvPr>
          <p:cNvSpPr txBox="1"/>
          <p:nvPr/>
        </p:nvSpPr>
        <p:spPr>
          <a:xfrm>
            <a:off x="3680714" y="1597510"/>
            <a:ext cx="2648151" cy="181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13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ThinkNature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13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UNICA: Network of Universities from Capitals of Europe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13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URBACT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endParaRPr lang="en-US" sz="13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6FFDA1-4928-514B-8432-191D8CC495FB}"/>
              </a:ext>
            </a:extLst>
          </p:cNvPr>
          <p:cNvSpPr txBox="1"/>
          <p:nvPr/>
        </p:nvSpPr>
        <p:spPr>
          <a:xfrm>
            <a:off x="6502291" y="1597510"/>
            <a:ext cx="2654774" cy="3733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JRC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DG Research &amp; Innovation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DG REGIO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DG CLIMA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DG CNECT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DG ENER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DG ENV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DG GROW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DG MOVE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13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EASME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endParaRPr lang="en-US" sz="13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39F4E723-9881-6D4A-A2AF-A84CF1DF5E6F}"/>
              </a:ext>
            </a:extLst>
          </p:cNvPr>
          <p:cNvSpPr txBox="1">
            <a:spLocks/>
          </p:cNvSpPr>
          <p:nvPr/>
        </p:nvSpPr>
        <p:spPr>
          <a:xfrm>
            <a:off x="9325786" y="37175"/>
            <a:ext cx="11486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00439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451520-22F5-1D44-B197-7B90F6D0334C}" type="slidenum">
              <a:rPr lang="en-US" sz="800"/>
              <a:pPr/>
              <a:t>3</a:t>
            </a:fld>
            <a:endParaRPr lang="en-US" sz="800"/>
          </a:p>
        </p:txBody>
      </p:sp>
      <p:sp>
        <p:nvSpPr>
          <p:cNvPr id="26" name="Date Placeholder 15">
            <a:extLst>
              <a:ext uri="{FF2B5EF4-FFF2-40B4-BE49-F238E27FC236}">
                <a16:creationId xmlns:a16="http://schemas.microsoft.com/office/drawing/2014/main" id="{DD6FFE9A-22F3-5544-88CE-3798EEC0D5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95677" y="44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30" baseline="0">
                <a:solidFill>
                  <a:srgbClr val="00439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0C0FBD9-43BE-1547-9A24-DFC9D0AEB73E}" type="datetime3">
              <a:rPr lang="en-US"/>
              <a:t>19 November 2020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CB1DBF9-4187-7B4C-A5AC-F55818CCF5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51" t="45845" r="40761" b="45936"/>
          <a:stretch/>
        </p:blipFill>
        <p:spPr>
          <a:xfrm>
            <a:off x="324610" y="175696"/>
            <a:ext cx="534527" cy="3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5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4A4938-805D-0146-85AB-C8EEFE1CF2B4}"/>
              </a:ext>
            </a:extLst>
          </p:cNvPr>
          <p:cNvCxnSpPr>
            <a:cxnSpLocks/>
          </p:cNvCxnSpPr>
          <p:nvPr/>
        </p:nvCxnSpPr>
        <p:spPr>
          <a:xfrm>
            <a:off x="929135" y="761363"/>
            <a:ext cx="2578153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AFB94E4-CE45-A747-990D-8251BB503C1B}"/>
              </a:ext>
            </a:extLst>
          </p:cNvPr>
          <p:cNvSpPr txBox="1"/>
          <p:nvPr/>
        </p:nvSpPr>
        <p:spPr>
          <a:xfrm>
            <a:off x="859137" y="774426"/>
            <a:ext cx="3914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100" dirty="0">
                <a:solidFill>
                  <a:srgbClr val="FF0000"/>
                </a:solidFill>
                <a:latin typeface="Arial Black" panose="020B0604020202020204" pitchFamily="34" charset="0"/>
                <a:ea typeface="Verdana" panose="020B0604030504040204" pitchFamily="34" charset="0"/>
                <a:cs typeface="Arial Black" panose="020B0604020202020204" pitchFamily="34" charset="0"/>
              </a:rPr>
              <a:t>CSI PILOT TIMELINE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6269C3-C666-3A45-963B-F225F28A0F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51" t="45845" r="40761" b="45936"/>
          <a:stretch/>
        </p:blipFill>
        <p:spPr>
          <a:xfrm>
            <a:off x="324610" y="175696"/>
            <a:ext cx="534527" cy="3414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DC5B40-BC68-6349-BD23-F017263CB5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87" t="43333" r="13899" b="11569"/>
          <a:stretch/>
        </p:blipFill>
        <p:spPr>
          <a:xfrm>
            <a:off x="133527" y="1330421"/>
            <a:ext cx="5496960" cy="49271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061EBC6-29D3-7C4B-9787-953DB6297E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3713" t="43888" r="15876" b="7526"/>
          <a:stretch/>
        </p:blipFill>
        <p:spPr>
          <a:xfrm>
            <a:off x="5584775" y="1389192"/>
            <a:ext cx="5427019" cy="529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29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1495F65F-8EAC-8943-B276-1228FFA24FB3}"/>
              </a:ext>
            </a:extLst>
          </p:cNvPr>
          <p:cNvSpPr txBox="1"/>
          <p:nvPr/>
        </p:nvSpPr>
        <p:spPr>
          <a:xfrm>
            <a:off x="591873" y="1370286"/>
            <a:ext cx="8780727" cy="5012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spcAft>
                <a:spcPts val="1200"/>
              </a:spcAft>
              <a:buClr>
                <a:srgbClr val="0066A2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Challenge based</a:t>
            </a:r>
          </a:p>
          <a:p>
            <a:pPr marL="285750" indent="-285750">
              <a:lnSpc>
                <a:spcPct val="110000"/>
              </a:lnSpc>
              <a:spcAft>
                <a:spcPts val="1200"/>
              </a:spcAft>
              <a:buClr>
                <a:srgbClr val="0066A2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city as complex system</a:t>
            </a:r>
          </a:p>
          <a:p>
            <a:pPr marL="285750" indent="-285750">
              <a:lnSpc>
                <a:spcPct val="110000"/>
              </a:lnSpc>
              <a:spcAft>
                <a:spcPts val="1200"/>
              </a:spcAft>
              <a:buClr>
                <a:srgbClr val="0066A2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Integral nature of challenges</a:t>
            </a:r>
          </a:p>
          <a:p>
            <a:pPr marL="285750" indent="-285750">
              <a:lnSpc>
                <a:spcPct val="110000"/>
              </a:lnSpc>
              <a:spcAft>
                <a:spcPts val="1200"/>
              </a:spcAft>
              <a:buClr>
                <a:srgbClr val="0066A2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Different kinds of knowledge for solutions</a:t>
            </a:r>
          </a:p>
          <a:p>
            <a:pPr marL="285750" indent="-285750">
              <a:lnSpc>
                <a:spcPct val="110000"/>
              </a:lnSpc>
              <a:spcAft>
                <a:spcPts val="1200"/>
              </a:spcAft>
              <a:buClr>
                <a:srgbClr val="0066A2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Transdisciplinary in research questions</a:t>
            </a:r>
          </a:p>
          <a:p>
            <a:pPr marL="285750" indent="-285750">
              <a:lnSpc>
                <a:spcPct val="110000"/>
              </a:lnSpc>
              <a:spcAft>
                <a:spcPts val="1200"/>
              </a:spcAft>
              <a:buClr>
                <a:srgbClr val="0066A2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Design contributing to the science-policy interaction</a:t>
            </a:r>
          </a:p>
          <a:p>
            <a:pPr marL="285750" indent="-285750">
              <a:lnSpc>
                <a:spcPct val="110000"/>
              </a:lnSpc>
              <a:spcAft>
                <a:spcPts val="1200"/>
              </a:spcAft>
              <a:buClr>
                <a:srgbClr val="0066A2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Cities acquire data professionally </a:t>
            </a:r>
          </a:p>
          <a:p>
            <a:pPr marL="285750" indent="-285750">
              <a:lnSpc>
                <a:spcPct val="110000"/>
              </a:lnSpc>
              <a:spcAft>
                <a:spcPts val="1200"/>
              </a:spcAft>
              <a:buClr>
                <a:srgbClr val="0066A2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Universities develop international reviewed methodologies</a:t>
            </a:r>
          </a:p>
          <a:p>
            <a:pPr marL="285750" indent="-285750">
              <a:lnSpc>
                <a:spcPct val="110000"/>
              </a:lnSpc>
              <a:spcAft>
                <a:spcPts val="1200"/>
              </a:spcAft>
              <a:buClr>
                <a:srgbClr val="0066A2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Every step in research process is influenced by complexity of city challenges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CD16CF5-696B-EE43-B94E-06A2A7FE2265}"/>
              </a:ext>
            </a:extLst>
          </p:cNvPr>
          <p:cNvCxnSpPr>
            <a:cxnSpLocks/>
          </p:cNvCxnSpPr>
          <p:nvPr/>
        </p:nvCxnSpPr>
        <p:spPr>
          <a:xfrm>
            <a:off x="929135" y="761363"/>
            <a:ext cx="2578153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2C0C976-25A5-0541-84F1-478E7E136F1C}"/>
              </a:ext>
            </a:extLst>
          </p:cNvPr>
          <p:cNvSpPr txBox="1"/>
          <p:nvPr/>
        </p:nvSpPr>
        <p:spPr>
          <a:xfrm>
            <a:off x="859137" y="774426"/>
            <a:ext cx="2485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100" dirty="0">
                <a:solidFill>
                  <a:srgbClr val="FF0000"/>
                </a:solidFill>
                <a:latin typeface="Arial Black" panose="020B0604020202020204" pitchFamily="34" charset="0"/>
                <a:ea typeface="Verdana" panose="020B0604030504040204" pitchFamily="34" charset="0"/>
                <a:cs typeface="Arial Black" panose="020B0604020202020204" pitchFamily="34" charset="0"/>
              </a:rPr>
              <a:t>CITY SCIENCE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F78887D5-8D54-E843-BA08-02D0BA26A4FA}"/>
              </a:ext>
            </a:extLst>
          </p:cNvPr>
          <p:cNvSpPr txBox="1">
            <a:spLocks/>
          </p:cNvSpPr>
          <p:nvPr/>
        </p:nvSpPr>
        <p:spPr>
          <a:xfrm>
            <a:off x="9325786" y="37175"/>
            <a:ext cx="11486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00439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451520-22F5-1D44-B197-7B90F6D0334C}" type="slidenum">
              <a:rPr lang="en-US" sz="800"/>
              <a:pPr/>
              <a:t>5</a:t>
            </a:fld>
            <a:endParaRPr lang="en-US" sz="800"/>
          </a:p>
        </p:txBody>
      </p:sp>
      <p:sp>
        <p:nvSpPr>
          <p:cNvPr id="8" name="Date Placeholder 15">
            <a:extLst>
              <a:ext uri="{FF2B5EF4-FFF2-40B4-BE49-F238E27FC236}">
                <a16:creationId xmlns:a16="http://schemas.microsoft.com/office/drawing/2014/main" id="{93A60B43-559A-BC47-8739-580FFD7ED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95677" y="44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30" baseline="0">
                <a:solidFill>
                  <a:srgbClr val="00439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0C0FBD9-43BE-1547-9A24-DFC9D0AEB73E}" type="datetime3">
              <a:rPr lang="en-US"/>
              <a:t>19 November 2020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E386F4-4561-E442-B2DE-921D4F530C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51" t="45845" r="40761" b="45936"/>
          <a:stretch/>
        </p:blipFill>
        <p:spPr>
          <a:xfrm>
            <a:off x="324610" y="175696"/>
            <a:ext cx="534527" cy="3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40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ate Placeholder 15">
            <a:extLst>
              <a:ext uri="{FF2B5EF4-FFF2-40B4-BE49-F238E27FC236}">
                <a16:creationId xmlns:a16="http://schemas.microsoft.com/office/drawing/2014/main" id="{DCD97097-FEA7-2343-8C75-ECEB566F4F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95677" y="44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30" baseline="0">
                <a:solidFill>
                  <a:srgbClr val="00439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0C0FBD9-43BE-1547-9A24-DFC9D0AEB73E}" type="datetime3">
              <a:rPr lang="en-US"/>
              <a:t>19 November 2020</a:t>
            </a:fld>
            <a:endParaRPr lang="en-US"/>
          </a:p>
        </p:txBody>
      </p:sp>
      <p:sp>
        <p:nvSpPr>
          <p:cNvPr id="65" name="Slide Number Placeholder 5">
            <a:extLst>
              <a:ext uri="{FF2B5EF4-FFF2-40B4-BE49-F238E27FC236}">
                <a16:creationId xmlns:a16="http://schemas.microsoft.com/office/drawing/2014/main" id="{808AC5DF-C043-6049-83FF-548D27FCAE0D}"/>
              </a:ext>
            </a:extLst>
          </p:cNvPr>
          <p:cNvSpPr txBox="1">
            <a:spLocks/>
          </p:cNvSpPr>
          <p:nvPr/>
        </p:nvSpPr>
        <p:spPr>
          <a:xfrm>
            <a:off x="9325786" y="37175"/>
            <a:ext cx="11486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00439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451520-22F5-1D44-B197-7B90F6D0334C}" type="slidenum">
              <a:rPr lang="en-US" sz="800"/>
              <a:pPr/>
              <a:t>6</a:t>
            </a:fld>
            <a:endParaRPr lang="en-US" sz="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5041F0-768E-8746-8C29-43DB6FD9A308}"/>
              </a:ext>
            </a:extLst>
          </p:cNvPr>
          <p:cNvSpPr/>
          <p:nvPr/>
        </p:nvSpPr>
        <p:spPr>
          <a:xfrm>
            <a:off x="3657600" y="138896"/>
            <a:ext cx="4849792" cy="2708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195B6A-8A6D-F04A-975B-F5F6DE97BC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33" t="11292" b="13602"/>
          <a:stretch/>
        </p:blipFill>
        <p:spPr>
          <a:xfrm>
            <a:off x="3752475" y="251830"/>
            <a:ext cx="5574543" cy="6455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85D7AD-9F2E-3740-88A4-B9F3187186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051" t="45845" r="40761" b="45936"/>
          <a:stretch/>
        </p:blipFill>
        <p:spPr>
          <a:xfrm>
            <a:off x="324610" y="175696"/>
            <a:ext cx="534527" cy="34142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0A06805-EE05-CC4E-94DF-670D63EA1484}"/>
              </a:ext>
            </a:extLst>
          </p:cNvPr>
          <p:cNvCxnSpPr>
            <a:cxnSpLocks/>
          </p:cNvCxnSpPr>
          <p:nvPr/>
        </p:nvCxnSpPr>
        <p:spPr>
          <a:xfrm>
            <a:off x="929135" y="761363"/>
            <a:ext cx="2578153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51CFD35-FFBA-4C46-810C-CC22A67AEA6C}"/>
              </a:ext>
            </a:extLst>
          </p:cNvPr>
          <p:cNvSpPr txBox="1"/>
          <p:nvPr/>
        </p:nvSpPr>
        <p:spPr>
          <a:xfrm>
            <a:off x="859137" y="774426"/>
            <a:ext cx="2485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100">
                <a:solidFill>
                  <a:srgbClr val="FF0000"/>
                </a:solidFill>
                <a:latin typeface="Arial Black" panose="020B0604020202020204" pitchFamily="34" charset="0"/>
                <a:ea typeface="Verdana" panose="020B0604030504040204" pitchFamily="34" charset="0"/>
                <a:cs typeface="Arial Black" panose="020B0604020202020204" pitchFamily="34" charset="0"/>
              </a:rPr>
              <a:t>CITY SCIENCE </a:t>
            </a:r>
          </a:p>
          <a:p>
            <a:r>
              <a:rPr lang="en-US" sz="1600" spc="100">
                <a:solidFill>
                  <a:srgbClr val="FF0000"/>
                </a:solidFill>
                <a:latin typeface="Arial Black" panose="020B0604020202020204" pitchFamily="34" charset="0"/>
                <a:ea typeface="Verdana" panose="020B0604030504040204" pitchFamily="34" charset="0"/>
                <a:cs typeface="Arial Black" panose="020B0604020202020204" pitchFamily="34" charset="0"/>
              </a:rPr>
              <a:t>DYNAMICS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A0B4F75-E170-214D-9D39-563593DCCDB7}"/>
              </a:ext>
            </a:extLst>
          </p:cNvPr>
          <p:cNvCxnSpPr>
            <a:cxnSpLocks/>
          </p:cNvCxnSpPr>
          <p:nvPr/>
        </p:nvCxnSpPr>
        <p:spPr>
          <a:xfrm>
            <a:off x="929135" y="1584447"/>
            <a:ext cx="2578153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2314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 Placeholder 5">
            <a:extLst>
              <a:ext uri="{FF2B5EF4-FFF2-40B4-BE49-F238E27FC236}">
                <a16:creationId xmlns:a16="http://schemas.microsoft.com/office/drawing/2014/main" id="{808AC5DF-C043-6049-83FF-548D27FCAE0D}"/>
              </a:ext>
            </a:extLst>
          </p:cNvPr>
          <p:cNvSpPr txBox="1">
            <a:spLocks/>
          </p:cNvSpPr>
          <p:nvPr/>
        </p:nvSpPr>
        <p:spPr>
          <a:xfrm>
            <a:off x="9325786" y="37175"/>
            <a:ext cx="11486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00439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451520-22F5-1D44-B197-7B90F6D0334C}" type="slidenum">
              <a:rPr lang="en-US" sz="800"/>
              <a:pPr/>
              <a:t>7</a:t>
            </a:fld>
            <a:endParaRPr lang="en-US" sz="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467375-09D0-AC4A-8DA4-760737AF7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135" y="2125905"/>
            <a:ext cx="1918568" cy="265713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31506C-97C1-5B4B-89B4-DC034A39BB34}"/>
              </a:ext>
            </a:extLst>
          </p:cNvPr>
          <p:cNvCxnSpPr>
            <a:cxnSpLocks/>
          </p:cNvCxnSpPr>
          <p:nvPr/>
        </p:nvCxnSpPr>
        <p:spPr>
          <a:xfrm>
            <a:off x="929135" y="4882286"/>
            <a:ext cx="191856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AFF454-40D7-DC43-918C-370B32A3586A}"/>
              </a:ext>
            </a:extLst>
          </p:cNvPr>
          <p:cNvCxnSpPr>
            <a:cxnSpLocks/>
          </p:cNvCxnSpPr>
          <p:nvPr/>
        </p:nvCxnSpPr>
        <p:spPr>
          <a:xfrm>
            <a:off x="3090700" y="4882286"/>
            <a:ext cx="191856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1B1652B-BF1F-E647-B967-7537F236DF80}"/>
              </a:ext>
            </a:extLst>
          </p:cNvPr>
          <p:cNvCxnSpPr>
            <a:cxnSpLocks/>
          </p:cNvCxnSpPr>
          <p:nvPr/>
        </p:nvCxnSpPr>
        <p:spPr>
          <a:xfrm>
            <a:off x="5263015" y="4882286"/>
            <a:ext cx="191856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CAD7086-D829-7245-AACB-915385D9BC42}"/>
              </a:ext>
            </a:extLst>
          </p:cNvPr>
          <p:cNvCxnSpPr>
            <a:cxnSpLocks/>
          </p:cNvCxnSpPr>
          <p:nvPr/>
        </p:nvCxnSpPr>
        <p:spPr>
          <a:xfrm>
            <a:off x="7448046" y="4882286"/>
            <a:ext cx="191856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1A80380-784E-1648-AD27-EF5B43EC0C35}"/>
              </a:ext>
            </a:extLst>
          </p:cNvPr>
          <p:cNvCxnSpPr>
            <a:cxnSpLocks/>
          </p:cNvCxnSpPr>
          <p:nvPr/>
        </p:nvCxnSpPr>
        <p:spPr>
          <a:xfrm>
            <a:off x="9627092" y="4882286"/>
            <a:ext cx="191856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D0BBC8E-BAEE-374F-B581-D12C7A8739C0}"/>
              </a:ext>
            </a:extLst>
          </p:cNvPr>
          <p:cNvSpPr txBox="1"/>
          <p:nvPr/>
        </p:nvSpPr>
        <p:spPr>
          <a:xfrm>
            <a:off x="859137" y="4867243"/>
            <a:ext cx="1994552" cy="306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3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Warsaw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ADE212-F25F-0F4D-8809-098CF0A73556}"/>
              </a:ext>
            </a:extLst>
          </p:cNvPr>
          <p:cNvSpPr txBox="1"/>
          <p:nvPr/>
        </p:nvSpPr>
        <p:spPr>
          <a:xfrm>
            <a:off x="3020702" y="4867243"/>
            <a:ext cx="1994552" cy="306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3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Cluj-Napoca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B21071-F558-8A4B-84CB-F9A3BA828086}"/>
              </a:ext>
            </a:extLst>
          </p:cNvPr>
          <p:cNvSpPr txBox="1"/>
          <p:nvPr/>
        </p:nvSpPr>
        <p:spPr>
          <a:xfrm>
            <a:off x="5193017" y="4867243"/>
            <a:ext cx="1994552" cy="306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3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Lublin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8E615F-66E7-794A-ABF6-EBB00B66BA68}"/>
              </a:ext>
            </a:extLst>
          </p:cNvPr>
          <p:cNvSpPr txBox="1"/>
          <p:nvPr/>
        </p:nvSpPr>
        <p:spPr>
          <a:xfrm>
            <a:off x="7378048" y="4867243"/>
            <a:ext cx="1994552" cy="306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3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Reggio Emilia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28CF44-AD04-E042-BD42-E129128A82AA}"/>
              </a:ext>
            </a:extLst>
          </p:cNvPr>
          <p:cNvSpPr txBox="1"/>
          <p:nvPr/>
        </p:nvSpPr>
        <p:spPr>
          <a:xfrm>
            <a:off x="9557094" y="4867243"/>
            <a:ext cx="19945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Amsterdam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039E52-B940-2C4D-962E-44F2CC4A3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700" y="2125904"/>
            <a:ext cx="1918568" cy="26571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2573F2-B11B-A645-8978-AF356D986E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2265" y="2125902"/>
            <a:ext cx="1918569" cy="265713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A4C7E23-0E58-AD49-BCE2-72617B645A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8046" y="2125901"/>
            <a:ext cx="1918569" cy="265713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565D57A-8FC0-2E49-937F-D64C97F8A9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7092" y="2125901"/>
            <a:ext cx="1919944" cy="2657133"/>
          </a:xfrm>
          <a:prstGeom prst="rect">
            <a:avLst/>
          </a:prstGeom>
        </p:spPr>
      </p:pic>
      <p:sp>
        <p:nvSpPr>
          <p:cNvPr id="32" name="Date Placeholder 15">
            <a:extLst>
              <a:ext uri="{FF2B5EF4-FFF2-40B4-BE49-F238E27FC236}">
                <a16:creationId xmlns:a16="http://schemas.microsoft.com/office/drawing/2014/main" id="{1FDDE710-70D9-BF49-950E-A5460EA91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95677" y="44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30" baseline="0">
                <a:solidFill>
                  <a:srgbClr val="00439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0C0FBD9-43BE-1547-9A24-DFC9D0AEB73E}" type="datetime3">
              <a:rPr lang="en-US"/>
              <a:t>19 November 2020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F1952CE-45D1-6743-8FF4-172529D76C4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051" t="45845" r="40761" b="45936"/>
          <a:stretch/>
        </p:blipFill>
        <p:spPr>
          <a:xfrm>
            <a:off x="324610" y="175696"/>
            <a:ext cx="534527" cy="341424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481B39E-A224-0F47-9487-3BD234E8C4BB}"/>
              </a:ext>
            </a:extLst>
          </p:cNvPr>
          <p:cNvCxnSpPr>
            <a:cxnSpLocks/>
          </p:cNvCxnSpPr>
          <p:nvPr/>
        </p:nvCxnSpPr>
        <p:spPr>
          <a:xfrm>
            <a:off x="929135" y="761363"/>
            <a:ext cx="2578153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67FFA7C-AB69-D543-9576-7497F71A4EF6}"/>
              </a:ext>
            </a:extLst>
          </p:cNvPr>
          <p:cNvSpPr txBox="1"/>
          <p:nvPr/>
        </p:nvSpPr>
        <p:spPr>
          <a:xfrm>
            <a:off x="859137" y="774426"/>
            <a:ext cx="2485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100">
                <a:solidFill>
                  <a:srgbClr val="FF0000"/>
                </a:solidFill>
                <a:latin typeface="Arial Black" panose="020B0604020202020204" pitchFamily="34" charset="0"/>
                <a:ea typeface="Verdana" panose="020B0604030504040204" pitchFamily="34" charset="0"/>
                <a:cs typeface="Arial Black" panose="020B0604020202020204" pitchFamily="34" charset="0"/>
              </a:rPr>
              <a:t>MAPPING </a:t>
            </a:r>
            <a:br>
              <a:rPr lang="en-US" sz="1600" spc="100">
                <a:solidFill>
                  <a:srgbClr val="FF0000"/>
                </a:solidFill>
                <a:latin typeface="Arial Black" panose="020B0604020202020204" pitchFamily="34" charset="0"/>
                <a:ea typeface="Verdana" panose="020B0604030504040204" pitchFamily="34" charset="0"/>
                <a:cs typeface="Arial Black" panose="020B0604020202020204" pitchFamily="34" charset="0"/>
              </a:rPr>
            </a:br>
            <a:r>
              <a:rPr lang="en-US" sz="1600" spc="100">
                <a:solidFill>
                  <a:srgbClr val="FF0000"/>
                </a:solidFill>
                <a:latin typeface="Arial Black" panose="020B0604020202020204" pitchFamily="34" charset="0"/>
                <a:ea typeface="Verdana" panose="020B0604030504040204" pitchFamily="34" charset="0"/>
                <a:cs typeface="Arial Black" panose="020B0604020202020204" pitchFamily="34" charset="0"/>
              </a:rPr>
              <a:t>CITY SCIENCE PRACTICES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B42DC3C-80BD-2B4D-AB0C-C9ACE9A05D72}"/>
              </a:ext>
            </a:extLst>
          </p:cNvPr>
          <p:cNvCxnSpPr>
            <a:cxnSpLocks/>
          </p:cNvCxnSpPr>
          <p:nvPr/>
        </p:nvCxnSpPr>
        <p:spPr>
          <a:xfrm>
            <a:off x="929135" y="1584447"/>
            <a:ext cx="2578153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780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1495F65F-8EAC-8943-B276-1228FFA24FB3}"/>
              </a:ext>
            </a:extLst>
          </p:cNvPr>
          <p:cNvSpPr txBox="1"/>
          <p:nvPr/>
        </p:nvSpPr>
        <p:spPr>
          <a:xfrm>
            <a:off x="591873" y="1372261"/>
            <a:ext cx="10113664" cy="2535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spcAft>
                <a:spcPts val="1200"/>
              </a:spcAft>
              <a:buClr>
                <a:srgbClr val="0066A2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Governance and finance of City Science </a:t>
            </a:r>
          </a:p>
          <a:p>
            <a:pPr marL="285750" indent="-285750">
              <a:lnSpc>
                <a:spcPct val="110000"/>
              </a:lnSpc>
              <a:spcAft>
                <a:spcPts val="1200"/>
              </a:spcAft>
              <a:buClr>
                <a:srgbClr val="0066A2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Learning and communication between science and policy </a:t>
            </a:r>
          </a:p>
          <a:p>
            <a:pPr marL="285750" indent="-285750">
              <a:lnSpc>
                <a:spcPct val="110000"/>
              </a:lnSpc>
              <a:spcAft>
                <a:spcPts val="1200"/>
              </a:spcAft>
              <a:buClr>
                <a:srgbClr val="0066A2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need for a new research paradigm on City Science</a:t>
            </a:r>
          </a:p>
          <a:p>
            <a:pPr marL="285750" indent="-285750">
              <a:lnSpc>
                <a:spcPct val="110000"/>
              </a:lnSpc>
              <a:spcAft>
                <a:spcPts val="1200"/>
              </a:spcAft>
              <a:buClr>
                <a:srgbClr val="0066A2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Need for data exchange</a:t>
            </a:r>
          </a:p>
          <a:p>
            <a:pPr marL="285750" indent="-285750">
              <a:lnSpc>
                <a:spcPct val="110000"/>
              </a:lnSpc>
              <a:spcAft>
                <a:spcPts val="1200"/>
              </a:spcAft>
              <a:buClr>
                <a:srgbClr val="0066A2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Agency of city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CD16CF5-696B-EE43-B94E-06A2A7FE2265}"/>
              </a:ext>
            </a:extLst>
          </p:cNvPr>
          <p:cNvCxnSpPr>
            <a:cxnSpLocks/>
          </p:cNvCxnSpPr>
          <p:nvPr/>
        </p:nvCxnSpPr>
        <p:spPr>
          <a:xfrm>
            <a:off x="929135" y="761363"/>
            <a:ext cx="2578153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2C0C976-25A5-0541-84F1-478E7E136F1C}"/>
              </a:ext>
            </a:extLst>
          </p:cNvPr>
          <p:cNvSpPr txBox="1"/>
          <p:nvPr/>
        </p:nvSpPr>
        <p:spPr>
          <a:xfrm>
            <a:off x="859136" y="774425"/>
            <a:ext cx="264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120" dirty="0">
                <a:solidFill>
                  <a:srgbClr val="FF0000"/>
                </a:solidFill>
                <a:latin typeface="Arial Black" panose="020B0604020202020204" pitchFamily="34" charset="0"/>
                <a:ea typeface="Verdana" panose="020B0604030504040204" pitchFamily="34" charset="0"/>
                <a:cs typeface="Arial Black" panose="020B0604020202020204" pitchFamily="34" charset="0"/>
              </a:rPr>
              <a:t>CITY SCIENCE ISSUES</a:t>
            </a:r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F78887D5-8D54-E843-BA08-02D0BA26A4FA}"/>
              </a:ext>
            </a:extLst>
          </p:cNvPr>
          <p:cNvSpPr txBox="1">
            <a:spLocks/>
          </p:cNvSpPr>
          <p:nvPr/>
        </p:nvSpPr>
        <p:spPr>
          <a:xfrm>
            <a:off x="9325786" y="37175"/>
            <a:ext cx="11486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00439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451520-22F5-1D44-B197-7B90F6D0334C}" type="slidenum">
              <a:rPr lang="en-US" sz="800"/>
              <a:pPr/>
              <a:t>8</a:t>
            </a:fld>
            <a:endParaRPr lang="en-US" sz="800"/>
          </a:p>
        </p:txBody>
      </p:sp>
      <p:sp>
        <p:nvSpPr>
          <p:cNvPr id="37" name="Date Placeholder 15">
            <a:extLst>
              <a:ext uri="{FF2B5EF4-FFF2-40B4-BE49-F238E27FC236}">
                <a16:creationId xmlns:a16="http://schemas.microsoft.com/office/drawing/2014/main" id="{07B2B9DD-C8A4-8D40-A8D4-0BE07F498B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95677" y="44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30" baseline="0">
                <a:solidFill>
                  <a:srgbClr val="00439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0C0FBD9-43BE-1547-9A24-DFC9D0AEB73E}" type="datetime3">
              <a:rPr lang="en-US"/>
              <a:t>19 November 2020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D0C746-4092-CA46-9A18-BBE962A935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51" t="45845" r="40761" b="45936"/>
          <a:stretch/>
        </p:blipFill>
        <p:spPr>
          <a:xfrm>
            <a:off x="324610" y="175696"/>
            <a:ext cx="534527" cy="3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04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A1ADDA6E-4368-144D-9A29-68FFE3768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565" y="2143949"/>
            <a:ext cx="1528826" cy="18468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85E0A2-A339-8C47-8055-47CAE2360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2592" y="2398259"/>
            <a:ext cx="1519847" cy="158367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807E390-C621-6244-98B6-0CC4245375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314" y="2363579"/>
            <a:ext cx="1693023" cy="164981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DC03AA5-A606-0E4C-9FEE-13F5181C41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2702" y="2672428"/>
            <a:ext cx="1888881" cy="101439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7818001-3B51-B34A-A9E7-F621D59545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8048" y="2329714"/>
            <a:ext cx="2173768" cy="164981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E98F7C-E33F-7F43-B15C-93F7AF0B03A2}"/>
              </a:ext>
            </a:extLst>
          </p:cNvPr>
          <p:cNvCxnSpPr>
            <a:cxnSpLocks/>
          </p:cNvCxnSpPr>
          <p:nvPr/>
        </p:nvCxnSpPr>
        <p:spPr>
          <a:xfrm>
            <a:off x="929135" y="3855249"/>
            <a:ext cx="1918569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EC51C25-1EE4-9548-9BF4-26D2D0341E89}"/>
              </a:ext>
            </a:extLst>
          </p:cNvPr>
          <p:cNvSpPr txBox="1"/>
          <p:nvPr/>
        </p:nvSpPr>
        <p:spPr>
          <a:xfrm>
            <a:off x="859137" y="3849756"/>
            <a:ext cx="1994552" cy="70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spc="100">
                <a:latin typeface="Arial Black" panose="020B0604020202020204" pitchFamily="34" charset="0"/>
                <a:ea typeface="Verdana" panose="020B0604030504040204" pitchFamily="34" charset="0"/>
                <a:cs typeface="Arial Black" panose="020B0604020202020204" pitchFamily="34" charset="0"/>
              </a:rPr>
              <a:t>CIRCULAR ECONOMY</a:t>
            </a:r>
          </a:p>
          <a:p>
            <a:pPr>
              <a:lnSpc>
                <a:spcPct val="120000"/>
              </a:lnSpc>
            </a:pPr>
            <a:r>
              <a:rPr lang="en-US" sz="13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Hamburg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276DBD4-36C7-A345-8EDE-8F199C86F934}"/>
              </a:ext>
            </a:extLst>
          </p:cNvPr>
          <p:cNvCxnSpPr>
            <a:cxnSpLocks/>
          </p:cNvCxnSpPr>
          <p:nvPr/>
        </p:nvCxnSpPr>
        <p:spPr>
          <a:xfrm>
            <a:off x="3090700" y="3855249"/>
            <a:ext cx="1918569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209E7253-2D59-2C4B-BE3F-7B2C1F775A7B}"/>
              </a:ext>
            </a:extLst>
          </p:cNvPr>
          <p:cNvSpPr txBox="1"/>
          <p:nvPr/>
        </p:nvSpPr>
        <p:spPr>
          <a:xfrm>
            <a:off x="3020702" y="3849756"/>
            <a:ext cx="1994552" cy="70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spc="100">
                <a:latin typeface="Arial Black" panose="020B0604020202020204" pitchFamily="34" charset="0"/>
                <a:ea typeface="Verdana" panose="020B0604030504040204" pitchFamily="34" charset="0"/>
                <a:cs typeface="Arial Black" panose="020B0604020202020204" pitchFamily="34" charset="0"/>
              </a:rPr>
              <a:t>SUSTAINABLE URBAN MOBILITY</a:t>
            </a:r>
          </a:p>
          <a:p>
            <a:pPr>
              <a:lnSpc>
                <a:spcPct val="120000"/>
              </a:lnSpc>
            </a:pPr>
            <a:r>
              <a:rPr lang="en-US" sz="13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Cluj-Napoca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E58BE06-BD29-8647-9A33-D80ECAA59054}"/>
              </a:ext>
            </a:extLst>
          </p:cNvPr>
          <p:cNvCxnSpPr>
            <a:cxnSpLocks/>
          </p:cNvCxnSpPr>
          <p:nvPr/>
        </p:nvCxnSpPr>
        <p:spPr>
          <a:xfrm>
            <a:off x="5263015" y="3855249"/>
            <a:ext cx="1918569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FF7D04C7-782A-1C4B-8DE2-4C6FC813F8F3}"/>
              </a:ext>
            </a:extLst>
          </p:cNvPr>
          <p:cNvSpPr txBox="1"/>
          <p:nvPr/>
        </p:nvSpPr>
        <p:spPr>
          <a:xfrm>
            <a:off x="5193017" y="3849756"/>
            <a:ext cx="1994552" cy="506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spc="100">
                <a:latin typeface="Arial Black" panose="020B0604020202020204" pitchFamily="34" charset="0"/>
                <a:ea typeface="Verdana" panose="020B0604030504040204" pitchFamily="34" charset="0"/>
                <a:cs typeface="Arial Black" panose="020B0604020202020204" pitchFamily="34" charset="0"/>
              </a:rPr>
              <a:t>AIR QUALITY </a:t>
            </a:r>
          </a:p>
          <a:p>
            <a:pPr>
              <a:lnSpc>
                <a:spcPct val="120000"/>
              </a:lnSpc>
            </a:pPr>
            <a:r>
              <a:rPr lang="en-US" sz="13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Paris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4B0DA05-0B95-C042-A2B0-68F6AE812161}"/>
              </a:ext>
            </a:extLst>
          </p:cNvPr>
          <p:cNvCxnSpPr>
            <a:cxnSpLocks/>
          </p:cNvCxnSpPr>
          <p:nvPr/>
        </p:nvCxnSpPr>
        <p:spPr>
          <a:xfrm>
            <a:off x="7448046" y="3855249"/>
            <a:ext cx="1918569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36EFBB85-55B8-0C43-9119-6ECCB556BF6A}"/>
              </a:ext>
            </a:extLst>
          </p:cNvPr>
          <p:cNvSpPr txBox="1"/>
          <p:nvPr/>
        </p:nvSpPr>
        <p:spPr>
          <a:xfrm>
            <a:off x="7378048" y="3849756"/>
            <a:ext cx="1994552" cy="70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spc="100">
                <a:latin typeface="Arial Black" panose="020B0604020202020204" pitchFamily="34" charset="0"/>
                <a:ea typeface="Verdana" panose="020B0604030504040204" pitchFamily="34" charset="0"/>
                <a:cs typeface="Arial Black" panose="020B0604020202020204" pitchFamily="34" charset="0"/>
              </a:rPr>
              <a:t>TECH AND THE CITY </a:t>
            </a:r>
          </a:p>
          <a:p>
            <a:pPr>
              <a:lnSpc>
                <a:spcPct val="120000"/>
              </a:lnSpc>
            </a:pPr>
            <a:r>
              <a:rPr lang="en-US" sz="13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Reggio Emilia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B44C8B6-64F2-584F-A1E6-6A8311A6AD64}"/>
              </a:ext>
            </a:extLst>
          </p:cNvPr>
          <p:cNvCxnSpPr>
            <a:cxnSpLocks/>
          </p:cNvCxnSpPr>
          <p:nvPr/>
        </p:nvCxnSpPr>
        <p:spPr>
          <a:xfrm>
            <a:off x="9627092" y="3855249"/>
            <a:ext cx="1918569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0E5B47CA-2BAD-0047-899C-4C349993AF3C}"/>
              </a:ext>
            </a:extLst>
          </p:cNvPr>
          <p:cNvSpPr txBox="1"/>
          <p:nvPr/>
        </p:nvSpPr>
        <p:spPr>
          <a:xfrm>
            <a:off x="9557094" y="3849756"/>
            <a:ext cx="19945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spc="100">
                <a:latin typeface="Arial Black" panose="020B0604020202020204" pitchFamily="34" charset="0"/>
                <a:ea typeface="Verdana" panose="020B0604030504040204" pitchFamily="34" charset="0"/>
                <a:cs typeface="Arial Black" panose="020B0604020202020204" pitchFamily="34" charset="0"/>
              </a:rPr>
              <a:t>MENTAL HEALTH </a:t>
            </a:r>
            <a:r>
              <a:rPr lang="en-US" sz="13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Thessaloniki</a:t>
            </a:r>
          </a:p>
        </p:txBody>
      </p:sp>
      <p:sp>
        <p:nvSpPr>
          <p:cNvPr id="65" name="Slide Number Placeholder 5">
            <a:extLst>
              <a:ext uri="{FF2B5EF4-FFF2-40B4-BE49-F238E27FC236}">
                <a16:creationId xmlns:a16="http://schemas.microsoft.com/office/drawing/2014/main" id="{808AC5DF-C043-6049-83FF-548D27FCAE0D}"/>
              </a:ext>
            </a:extLst>
          </p:cNvPr>
          <p:cNvSpPr txBox="1">
            <a:spLocks/>
          </p:cNvSpPr>
          <p:nvPr/>
        </p:nvSpPr>
        <p:spPr>
          <a:xfrm>
            <a:off x="9325786" y="37175"/>
            <a:ext cx="11486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00439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451520-22F5-1D44-B197-7B90F6D0334C}" type="slidenum">
              <a:rPr lang="en-US" sz="800"/>
              <a:pPr/>
              <a:t>9</a:t>
            </a:fld>
            <a:endParaRPr lang="en-US" sz="800"/>
          </a:p>
        </p:txBody>
      </p:sp>
      <p:sp>
        <p:nvSpPr>
          <p:cNvPr id="69" name="Date Placeholder 15">
            <a:extLst>
              <a:ext uri="{FF2B5EF4-FFF2-40B4-BE49-F238E27FC236}">
                <a16:creationId xmlns:a16="http://schemas.microsoft.com/office/drawing/2014/main" id="{F38AB820-4584-404B-96FE-4C24026AD8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95677" y="446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30" baseline="0">
                <a:solidFill>
                  <a:srgbClr val="00439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80C0FBD9-43BE-1547-9A24-DFC9D0AEB73E}" type="datetime3">
              <a:rPr lang="en-US"/>
              <a:t>19 November 2020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5F2CDB8-198E-0C45-A875-1A9B68D3975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051" t="45845" r="40761" b="45936"/>
          <a:stretch/>
        </p:blipFill>
        <p:spPr>
          <a:xfrm>
            <a:off x="324610" y="175696"/>
            <a:ext cx="534527" cy="3414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5C2262-2564-7346-837A-3C2B2114187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602" t="11530" r="55799" b="79581"/>
          <a:stretch/>
        </p:blipFill>
        <p:spPr>
          <a:xfrm>
            <a:off x="708870" y="3432354"/>
            <a:ext cx="602065" cy="45571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A2BE5C-E175-CA4C-B4E4-A25F8429FFB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602" t="28600" r="55799" b="62511"/>
          <a:stretch/>
        </p:blipFill>
        <p:spPr>
          <a:xfrm>
            <a:off x="2865916" y="3408907"/>
            <a:ext cx="664781" cy="50318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7B5036C-8568-A84A-B3F2-AAA1CA9C975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602" t="44901" r="55799" b="46210"/>
          <a:stretch/>
        </p:blipFill>
        <p:spPr>
          <a:xfrm>
            <a:off x="5046409" y="3455800"/>
            <a:ext cx="602065" cy="4557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7D8A02D-9AD3-474E-9720-DEA6BEE82FA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601" t="64272" r="48652" b="25482"/>
          <a:stretch/>
        </p:blipFill>
        <p:spPr>
          <a:xfrm>
            <a:off x="7180008" y="3329090"/>
            <a:ext cx="933110" cy="56905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AB3E64A-72F1-7743-A1FF-8435CC74F4C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601" t="80758" r="48652" b="8996"/>
          <a:stretch/>
        </p:blipFill>
        <p:spPr>
          <a:xfrm>
            <a:off x="9395669" y="3411151"/>
            <a:ext cx="897221" cy="547173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3F3E222-BA8B-9943-B7C4-F82F9B36AA45}"/>
              </a:ext>
            </a:extLst>
          </p:cNvPr>
          <p:cNvCxnSpPr>
            <a:cxnSpLocks/>
          </p:cNvCxnSpPr>
          <p:nvPr/>
        </p:nvCxnSpPr>
        <p:spPr>
          <a:xfrm>
            <a:off x="929135" y="761363"/>
            <a:ext cx="2578153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E90DAE9-1E06-4746-9D7C-276D6BBE81C7}"/>
              </a:ext>
            </a:extLst>
          </p:cNvPr>
          <p:cNvSpPr txBox="1"/>
          <p:nvPr/>
        </p:nvSpPr>
        <p:spPr>
          <a:xfrm>
            <a:off x="859137" y="774426"/>
            <a:ext cx="2485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100">
                <a:solidFill>
                  <a:srgbClr val="FF0000"/>
                </a:solidFill>
                <a:latin typeface="Arial Black" panose="020B0604020202020204" pitchFamily="34" charset="0"/>
                <a:ea typeface="Verdana" panose="020B0604030504040204" pitchFamily="34" charset="0"/>
                <a:cs typeface="Arial Black" panose="020B0604020202020204" pitchFamily="34" charset="0"/>
              </a:rPr>
              <a:t>THEMATIC WORKSHOPS</a:t>
            </a:r>
          </a:p>
          <a:p>
            <a:endParaRPr lang="en-US" sz="1600" spc="100">
              <a:solidFill>
                <a:srgbClr val="FF0000"/>
              </a:solidFill>
              <a:latin typeface="Arial Black" panose="020B0604020202020204" pitchFamily="34" charset="0"/>
              <a:ea typeface="Verdana" panose="020B0604030504040204" pitchFamily="34" charset="0"/>
              <a:cs typeface="Arial Black" panose="020B0604020202020204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DFE01BE-7D5F-1547-8DF3-A343241B4756}"/>
              </a:ext>
            </a:extLst>
          </p:cNvPr>
          <p:cNvCxnSpPr>
            <a:cxnSpLocks/>
          </p:cNvCxnSpPr>
          <p:nvPr/>
        </p:nvCxnSpPr>
        <p:spPr>
          <a:xfrm>
            <a:off x="929135" y="1584447"/>
            <a:ext cx="2578153" cy="0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3325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1373</TotalTime>
  <Words>579</Words>
  <Application>Microsoft Office PowerPoint</Application>
  <PresentationFormat>Bredbild</PresentationFormat>
  <Paragraphs>179</Paragraphs>
  <Slides>13</Slides>
  <Notes>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Calibri</vt:lpstr>
      <vt:lpstr>Verdana</vt:lpstr>
      <vt:lpstr>Office Theme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Chin-Lien Chen</dc:creator>
  <cp:lastModifiedBy>Klara Broms Seving</cp:lastModifiedBy>
  <cp:revision>87</cp:revision>
  <dcterms:created xsi:type="dcterms:W3CDTF">2020-10-07T13:04:51Z</dcterms:created>
  <dcterms:modified xsi:type="dcterms:W3CDTF">2020-11-19T15:34:22Z</dcterms:modified>
</cp:coreProperties>
</file>